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2"/>
  </p:notesMasterIdLst>
  <p:handoutMasterIdLst>
    <p:handoutMasterId r:id="rId33"/>
  </p:handoutMasterIdLst>
  <p:sldIdLst>
    <p:sldId id="826" r:id="rId5"/>
    <p:sldId id="924" r:id="rId6"/>
    <p:sldId id="929" r:id="rId7"/>
    <p:sldId id="931" r:id="rId8"/>
    <p:sldId id="932" r:id="rId9"/>
    <p:sldId id="939" r:id="rId10"/>
    <p:sldId id="984" r:id="rId11"/>
    <p:sldId id="983" r:id="rId12"/>
    <p:sldId id="987" r:id="rId13"/>
    <p:sldId id="969" r:id="rId14"/>
    <p:sldId id="941" r:id="rId15"/>
    <p:sldId id="995" r:id="rId16"/>
    <p:sldId id="977" r:id="rId17"/>
    <p:sldId id="991" r:id="rId18"/>
    <p:sldId id="978" r:id="rId19"/>
    <p:sldId id="992" r:id="rId20"/>
    <p:sldId id="976" r:id="rId21"/>
    <p:sldId id="943" r:id="rId22"/>
    <p:sldId id="972" r:id="rId23"/>
    <p:sldId id="954" r:id="rId24"/>
    <p:sldId id="963" r:id="rId25"/>
    <p:sldId id="993" r:id="rId26"/>
    <p:sldId id="996" r:id="rId27"/>
    <p:sldId id="1003" r:id="rId28"/>
    <p:sldId id="1002" r:id="rId29"/>
    <p:sldId id="1004" r:id="rId30"/>
    <p:sldId id="999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633">
          <p15:clr>
            <a:srgbClr val="A4A3A4"/>
          </p15:clr>
        </p15:guide>
        <p15:guide id="2" orient="horz" pos="352">
          <p15:clr>
            <a:srgbClr val="A4A3A4"/>
          </p15:clr>
        </p15:guide>
        <p15:guide id="3" orient="horz" pos="859">
          <p15:clr>
            <a:srgbClr val="A4A3A4"/>
          </p15:clr>
        </p15:guide>
        <p15:guide id="4" pos="1397">
          <p15:clr>
            <a:srgbClr val="A4A3A4"/>
          </p15:clr>
        </p15:guide>
        <p15:guide id="5" pos="2874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eardsley, Wayne" initials="BW" lastIdx="5" clrIdx="0"/>
  <p:cmAuthor id="1" name="Oeztuerk, Deniz" initials="OD" lastIdx="1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46987"/>
    <a:srgbClr val="000000"/>
    <a:srgbClr val="00AFD5"/>
    <a:srgbClr val="004990"/>
    <a:srgbClr val="00C1EE"/>
    <a:srgbClr val="003A74"/>
    <a:srgbClr val="003060"/>
    <a:srgbClr val="002A54"/>
    <a:srgbClr val="003870"/>
    <a:srgbClr val="9CC7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55" autoAdjust="0"/>
    <p:restoredTop sz="82522" autoAdjust="0"/>
  </p:normalViewPr>
  <p:slideViewPr>
    <p:cSldViewPr snapToGrid="0">
      <p:cViewPr varScale="1">
        <p:scale>
          <a:sx n="34" d="100"/>
          <a:sy n="34" d="100"/>
        </p:scale>
        <p:origin x="-804" y="-72"/>
      </p:cViewPr>
      <p:guideLst>
        <p:guide orient="horz" pos="3633"/>
        <p:guide orient="horz" pos="352"/>
        <p:guide orient="horz" pos="859"/>
        <p:guide pos="1397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-383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FA4ACC-E6BF-4C00-862A-5A7D327884CF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1197899-FFA9-4E7F-A7F7-02465BCBCA64}">
      <dgm:prSet phldrT="[Text]" custT="1"/>
      <dgm:spPr/>
      <dgm:t>
        <a:bodyPr/>
        <a:lstStyle/>
        <a:p>
          <a:r>
            <a:rPr lang="en-GB" sz="1200" dirty="0" smtClean="0"/>
            <a:t>At </a:t>
          </a:r>
          <a:r>
            <a:rPr lang="en-GB" sz="1200" b="1" u="sng" dirty="0" smtClean="0"/>
            <a:t>350ft</a:t>
          </a:r>
          <a:r>
            <a:rPr lang="en-GB" sz="1200" dirty="0" smtClean="0"/>
            <a:t>: Flare</a:t>
          </a:r>
          <a:endParaRPr lang="en-GB" sz="1200" dirty="0"/>
        </a:p>
      </dgm:t>
    </dgm:pt>
    <dgm:pt modelId="{B943EAE9-9C5A-4EB6-8BE1-C72498F1ADF0}" type="parTrans" cxnId="{5FAF57CD-6667-4BFA-94B4-B65F8D73D0E4}">
      <dgm:prSet/>
      <dgm:spPr/>
      <dgm:t>
        <a:bodyPr/>
        <a:lstStyle/>
        <a:p>
          <a:endParaRPr lang="en-GB"/>
        </a:p>
      </dgm:t>
    </dgm:pt>
    <dgm:pt modelId="{65556E21-8A2F-4833-B772-3A29724BD99F}" type="sibTrans" cxnId="{5FAF57CD-6667-4BFA-94B4-B65F8D73D0E4}">
      <dgm:prSet/>
      <dgm:spPr/>
      <dgm:t>
        <a:bodyPr/>
        <a:lstStyle/>
        <a:p>
          <a:endParaRPr lang="en-GB"/>
        </a:p>
      </dgm:t>
    </dgm:pt>
    <dgm:pt modelId="{010FF772-DAB2-4800-9FE5-C920AE9943F9}">
      <dgm:prSet phldrT="[Text]" custT="1"/>
      <dgm:spPr/>
      <dgm:t>
        <a:bodyPr/>
        <a:lstStyle/>
        <a:p>
          <a:r>
            <a:rPr lang="en-GB" sz="1200" dirty="0" smtClean="0"/>
            <a:t>At </a:t>
          </a:r>
          <a:r>
            <a:rPr lang="en-GB" sz="1200" b="1" u="sng" dirty="0" smtClean="0"/>
            <a:t>250ft</a:t>
          </a:r>
          <a:r>
            <a:rPr lang="en-GB" sz="1200" dirty="0" smtClean="0"/>
            <a:t>: Wind</a:t>
          </a:r>
          <a:endParaRPr lang="en-GB" sz="1200" dirty="0"/>
        </a:p>
      </dgm:t>
    </dgm:pt>
    <dgm:pt modelId="{F06E36F3-5851-49E3-98F2-C136C0CBA49A}" type="parTrans" cxnId="{46E138B0-DFBC-4363-8741-9A3984286FDD}">
      <dgm:prSet/>
      <dgm:spPr/>
      <dgm:t>
        <a:bodyPr/>
        <a:lstStyle/>
        <a:p>
          <a:endParaRPr lang="en-GB"/>
        </a:p>
      </dgm:t>
    </dgm:pt>
    <dgm:pt modelId="{92314E42-671D-4047-8A56-3F0F94FD8B7A}" type="sibTrans" cxnId="{46E138B0-DFBC-4363-8741-9A3984286FDD}">
      <dgm:prSet/>
      <dgm:spPr/>
      <dgm:t>
        <a:bodyPr/>
        <a:lstStyle/>
        <a:p>
          <a:endParaRPr lang="en-GB"/>
        </a:p>
      </dgm:t>
    </dgm:pt>
    <dgm:pt modelId="{F4B49F38-EC8E-430E-8F1A-5F35BCB9689D}">
      <dgm:prSet phldrT="[Text]" custT="1"/>
      <dgm:spPr/>
      <dgm:t>
        <a:bodyPr/>
        <a:lstStyle/>
        <a:p>
          <a:r>
            <a:rPr lang="en-GB" sz="1200" dirty="0" smtClean="0"/>
            <a:t>At </a:t>
          </a:r>
          <a:r>
            <a:rPr lang="en-GB" sz="1200" b="1" u="sng" dirty="0" smtClean="0"/>
            <a:t>200ft</a:t>
          </a:r>
          <a:r>
            <a:rPr lang="en-GB" sz="1200" dirty="0" smtClean="0"/>
            <a:t>: Slope</a:t>
          </a:r>
          <a:endParaRPr lang="en-GB" sz="1200" dirty="0"/>
        </a:p>
      </dgm:t>
    </dgm:pt>
    <dgm:pt modelId="{FAD85744-4D9C-4271-944F-180648EFA719}" type="parTrans" cxnId="{4EB24AE2-4D6D-4859-83B7-F7B69C8B0706}">
      <dgm:prSet/>
      <dgm:spPr/>
      <dgm:t>
        <a:bodyPr/>
        <a:lstStyle/>
        <a:p>
          <a:endParaRPr lang="en-GB"/>
        </a:p>
      </dgm:t>
    </dgm:pt>
    <dgm:pt modelId="{A45F9536-B6C4-4A4B-BFA0-3040FEC81690}" type="sibTrans" cxnId="{4EB24AE2-4D6D-4859-83B7-F7B69C8B0706}">
      <dgm:prSet/>
      <dgm:spPr/>
      <dgm:t>
        <a:bodyPr/>
        <a:lstStyle/>
        <a:p>
          <a:endParaRPr lang="en-GB"/>
        </a:p>
      </dgm:t>
    </dgm:pt>
    <dgm:pt modelId="{FE07F485-9412-4B48-82F1-CFC37E7CA5D9}">
      <dgm:prSet phldrT="[Text]" custT="1"/>
      <dgm:spPr/>
      <dgm:t>
        <a:bodyPr/>
        <a:lstStyle/>
        <a:p>
          <a:r>
            <a:rPr lang="en-GB" sz="1200" dirty="0" smtClean="0"/>
            <a:t>At </a:t>
          </a:r>
          <a:r>
            <a:rPr lang="en-GB" sz="1200" b="1" u="sng" dirty="0" smtClean="0"/>
            <a:t>50ft</a:t>
          </a:r>
          <a:r>
            <a:rPr lang="en-GB" sz="1200" dirty="0" smtClean="0"/>
            <a:t>:Turbulence</a:t>
          </a:r>
          <a:endParaRPr lang="en-GB" sz="1200" dirty="0"/>
        </a:p>
      </dgm:t>
    </dgm:pt>
    <dgm:pt modelId="{75A1EC7A-D016-4972-B3E6-0D573181F57B}" type="parTrans" cxnId="{39D6AABA-F9A4-4580-9C9F-2F5BB7B0152B}">
      <dgm:prSet/>
      <dgm:spPr/>
      <dgm:t>
        <a:bodyPr/>
        <a:lstStyle/>
        <a:p>
          <a:endParaRPr lang="en-GB"/>
        </a:p>
      </dgm:t>
    </dgm:pt>
    <dgm:pt modelId="{2C37A06C-F171-4D37-8EB3-8CEA70AC65B4}" type="sibTrans" cxnId="{39D6AABA-F9A4-4580-9C9F-2F5BB7B0152B}">
      <dgm:prSet/>
      <dgm:spPr/>
      <dgm:t>
        <a:bodyPr/>
        <a:lstStyle/>
        <a:p>
          <a:endParaRPr lang="en-GB"/>
        </a:p>
      </dgm:t>
    </dgm:pt>
    <dgm:pt modelId="{518293EA-9F23-4B46-8C46-AE47007418E0}">
      <dgm:prSet phldrT="[Text]" custT="1"/>
      <dgm:spPr/>
      <dgm:t>
        <a:bodyPr/>
        <a:lstStyle/>
        <a:p>
          <a:r>
            <a:rPr lang="en-GB" sz="1200" dirty="0" smtClean="0"/>
            <a:t>At </a:t>
          </a:r>
          <a:r>
            <a:rPr lang="en-GB" sz="1200" b="1" u="sng" dirty="0" smtClean="0"/>
            <a:t>1000f</a:t>
          </a:r>
          <a:r>
            <a:rPr lang="en-GB" sz="1200" dirty="0" smtClean="0"/>
            <a:t>t: Gust Support</a:t>
          </a:r>
          <a:endParaRPr lang="en-GB" sz="1200" dirty="0"/>
        </a:p>
      </dgm:t>
    </dgm:pt>
    <dgm:pt modelId="{F8E7A168-D74C-4571-A1AC-DD8911CDDC71}" type="parTrans" cxnId="{0777871E-0437-43CC-9BC2-8A0B74C326ED}">
      <dgm:prSet/>
      <dgm:spPr/>
      <dgm:t>
        <a:bodyPr/>
        <a:lstStyle/>
        <a:p>
          <a:endParaRPr lang="en-GB"/>
        </a:p>
      </dgm:t>
    </dgm:pt>
    <dgm:pt modelId="{A7E29F6E-0B2D-4042-A3C8-476FBCE19FF5}" type="sibTrans" cxnId="{0777871E-0437-43CC-9BC2-8A0B74C326ED}">
      <dgm:prSet/>
      <dgm:spPr/>
      <dgm:t>
        <a:bodyPr/>
        <a:lstStyle/>
        <a:p>
          <a:endParaRPr lang="en-GB"/>
        </a:p>
      </dgm:t>
    </dgm:pt>
    <dgm:pt modelId="{4FADE66D-8A65-4E8D-82F0-A3E23843D755}">
      <dgm:prSet phldrT="[Text]" custT="1"/>
      <dgm:spPr/>
      <dgm:t>
        <a:bodyPr/>
        <a:lstStyle/>
        <a:p>
          <a:r>
            <a:rPr lang="en-GB" sz="1200" dirty="0" smtClean="0"/>
            <a:t>At </a:t>
          </a:r>
          <a:r>
            <a:rPr lang="en-GB" sz="1200" b="1" u="sng" dirty="0" smtClean="0"/>
            <a:t>600ft</a:t>
          </a:r>
          <a:r>
            <a:rPr lang="en-GB" sz="1200" dirty="0" smtClean="0"/>
            <a:t>_Roll</a:t>
          </a:r>
          <a:endParaRPr lang="en-GB" sz="1200" dirty="0"/>
        </a:p>
      </dgm:t>
    </dgm:pt>
    <dgm:pt modelId="{7DAE38B8-FE17-416B-8770-9457EACFB1D2}" type="parTrans" cxnId="{69CF9F78-9670-43F0-A77C-A6841419E001}">
      <dgm:prSet/>
      <dgm:spPr/>
      <dgm:t>
        <a:bodyPr/>
        <a:lstStyle/>
        <a:p>
          <a:endParaRPr lang="en-GB"/>
        </a:p>
      </dgm:t>
    </dgm:pt>
    <dgm:pt modelId="{25EBAB7D-09EB-40A4-AEA1-C681498620F6}" type="sibTrans" cxnId="{69CF9F78-9670-43F0-A77C-A6841419E001}">
      <dgm:prSet/>
      <dgm:spPr/>
      <dgm:t>
        <a:bodyPr/>
        <a:lstStyle/>
        <a:p>
          <a:endParaRPr lang="en-GB"/>
        </a:p>
      </dgm:t>
    </dgm:pt>
    <dgm:pt modelId="{5214D5F1-F9B9-47CD-AA9D-23758D76DEEF}">
      <dgm:prSet phldrT="[Text]" custT="1"/>
      <dgm:spPr/>
      <dgm:t>
        <a:bodyPr/>
        <a:lstStyle/>
        <a:p>
          <a:r>
            <a:rPr lang="en-GB" sz="1200" dirty="0" smtClean="0"/>
            <a:t>At </a:t>
          </a:r>
          <a:r>
            <a:rPr lang="en-GB" sz="1200" b="1" u="sng" dirty="0" smtClean="0"/>
            <a:t>400ft</a:t>
          </a:r>
          <a:r>
            <a:rPr lang="en-GB" sz="1200" dirty="0" smtClean="0"/>
            <a:t>: Slope</a:t>
          </a:r>
          <a:endParaRPr lang="en-GB" sz="1200" dirty="0"/>
        </a:p>
      </dgm:t>
    </dgm:pt>
    <dgm:pt modelId="{BCCC89FD-524D-4D62-B9CD-4DD8CF71CF3E}" type="parTrans" cxnId="{0319CBD7-FB41-4F50-97A1-12E638DBC9AA}">
      <dgm:prSet/>
      <dgm:spPr/>
      <dgm:t>
        <a:bodyPr/>
        <a:lstStyle/>
        <a:p>
          <a:endParaRPr lang="en-GB"/>
        </a:p>
      </dgm:t>
    </dgm:pt>
    <dgm:pt modelId="{F25CCC5B-7F3A-42D9-A1A1-696B77F8AEF7}" type="sibTrans" cxnId="{0319CBD7-FB41-4F50-97A1-12E638DBC9AA}">
      <dgm:prSet/>
      <dgm:spPr/>
      <dgm:t>
        <a:bodyPr/>
        <a:lstStyle/>
        <a:p>
          <a:endParaRPr lang="en-GB"/>
        </a:p>
      </dgm:t>
    </dgm:pt>
    <dgm:pt modelId="{748B4472-1564-4F7E-A209-EB1A4ED19545}" type="pres">
      <dgm:prSet presAssocID="{DEFA4ACC-E6BF-4C00-862A-5A7D327884CF}" presName="Name0" presStyleCnt="0">
        <dgm:presLayoutVars>
          <dgm:chMax val="7"/>
          <dgm:chPref val="5"/>
        </dgm:presLayoutVars>
      </dgm:prSet>
      <dgm:spPr/>
      <dgm:t>
        <a:bodyPr/>
        <a:lstStyle/>
        <a:p>
          <a:endParaRPr lang="en-GB"/>
        </a:p>
      </dgm:t>
    </dgm:pt>
    <dgm:pt modelId="{C755FF8C-9D12-4AE7-A1AF-E62904CAC010}" type="pres">
      <dgm:prSet presAssocID="{DEFA4ACC-E6BF-4C00-862A-5A7D327884CF}" presName="arrowNode" presStyleLbl="node1" presStyleIdx="0" presStyleCnt="1"/>
      <dgm:spPr/>
    </dgm:pt>
    <dgm:pt modelId="{3D0A9DEE-ACF1-445A-8219-3BF1B85DDA85}" type="pres">
      <dgm:prSet presAssocID="{518293EA-9F23-4B46-8C46-AE47007418E0}" presName="txNode1" presStyleLbl="revTx" presStyleIdx="0" presStyleCnt="7" custScaleX="11339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3FF1F0F-A702-4E7E-87EC-66660577045C}" type="pres">
      <dgm:prSet presAssocID="{4FADE66D-8A65-4E8D-82F0-A3E23843D755}" presName="txNode2" presStyleLbl="revTx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17151F5-5A03-4225-98C4-482C575F6639}" type="pres">
      <dgm:prSet presAssocID="{25EBAB7D-09EB-40A4-AEA1-C681498620F6}" presName="dotNode2" presStyleCnt="0"/>
      <dgm:spPr/>
    </dgm:pt>
    <dgm:pt modelId="{A1DB693E-7FAA-4B5E-B734-ED2798B7EB59}" type="pres">
      <dgm:prSet presAssocID="{25EBAB7D-09EB-40A4-AEA1-C681498620F6}" presName="dotRepeatNode" presStyleLbl="fgShp" presStyleIdx="0" presStyleCnt="5"/>
      <dgm:spPr/>
      <dgm:t>
        <a:bodyPr/>
        <a:lstStyle/>
        <a:p>
          <a:endParaRPr lang="en-GB"/>
        </a:p>
      </dgm:t>
    </dgm:pt>
    <dgm:pt modelId="{6B4253F8-45C9-4232-ABFF-9E551D7B5A7B}" type="pres">
      <dgm:prSet presAssocID="{5214D5F1-F9B9-47CD-AA9D-23758D76DEEF}" presName="txNode3" presStyleLbl="revTx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F0A8657-59D4-43F8-9D2B-8E07E163AF72}" type="pres">
      <dgm:prSet presAssocID="{F25CCC5B-7F3A-42D9-A1A1-696B77F8AEF7}" presName="dotNode3" presStyleCnt="0"/>
      <dgm:spPr/>
    </dgm:pt>
    <dgm:pt modelId="{9D14D413-F278-4F1A-8C34-B1A6F8E97F9F}" type="pres">
      <dgm:prSet presAssocID="{F25CCC5B-7F3A-42D9-A1A1-696B77F8AEF7}" presName="dotRepeatNode" presStyleLbl="fgShp" presStyleIdx="1" presStyleCnt="5"/>
      <dgm:spPr/>
      <dgm:t>
        <a:bodyPr/>
        <a:lstStyle/>
        <a:p>
          <a:endParaRPr lang="en-GB"/>
        </a:p>
      </dgm:t>
    </dgm:pt>
    <dgm:pt modelId="{6998D53C-19C0-40BB-BF89-D0744D755B67}" type="pres">
      <dgm:prSet presAssocID="{B1197899-FFA9-4E7F-A7F7-02465BCBCA64}" presName="txNode4" presStyleLbl="revTx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AD92672-FF0B-49D0-9143-7CC37F24CFE1}" type="pres">
      <dgm:prSet presAssocID="{65556E21-8A2F-4833-B772-3A29724BD99F}" presName="dotNode4" presStyleCnt="0"/>
      <dgm:spPr/>
    </dgm:pt>
    <dgm:pt modelId="{6344B361-8A3C-4440-A718-ABAE844E51C6}" type="pres">
      <dgm:prSet presAssocID="{65556E21-8A2F-4833-B772-3A29724BD99F}" presName="dotRepeatNode" presStyleLbl="fgShp" presStyleIdx="2" presStyleCnt="5"/>
      <dgm:spPr/>
      <dgm:t>
        <a:bodyPr/>
        <a:lstStyle/>
        <a:p>
          <a:endParaRPr lang="en-GB"/>
        </a:p>
      </dgm:t>
    </dgm:pt>
    <dgm:pt modelId="{8F4FD658-4AE5-4884-9CF0-81F895062492}" type="pres">
      <dgm:prSet presAssocID="{010FF772-DAB2-4800-9FE5-C920AE9943F9}" presName="txNode5" presStyleLbl="revTx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5186EC1-4055-49B5-BCA7-64912F243F54}" type="pres">
      <dgm:prSet presAssocID="{92314E42-671D-4047-8A56-3F0F94FD8B7A}" presName="dotNode5" presStyleCnt="0"/>
      <dgm:spPr/>
    </dgm:pt>
    <dgm:pt modelId="{D229A22F-BD23-49BA-9810-681BB08114AB}" type="pres">
      <dgm:prSet presAssocID="{92314E42-671D-4047-8A56-3F0F94FD8B7A}" presName="dotRepeatNode" presStyleLbl="fgShp" presStyleIdx="3" presStyleCnt="5"/>
      <dgm:spPr/>
      <dgm:t>
        <a:bodyPr/>
        <a:lstStyle/>
        <a:p>
          <a:endParaRPr lang="en-GB"/>
        </a:p>
      </dgm:t>
    </dgm:pt>
    <dgm:pt modelId="{BC0896F8-929A-43EB-A750-5F61BD7BA97B}" type="pres">
      <dgm:prSet presAssocID="{F4B49F38-EC8E-430E-8F1A-5F35BCB9689D}" presName="txNode6" presStyleLbl="revTx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FF6840E-1A29-4263-847D-29E6DAE1D7D1}" type="pres">
      <dgm:prSet presAssocID="{A45F9536-B6C4-4A4B-BFA0-3040FEC81690}" presName="dotNode6" presStyleCnt="0"/>
      <dgm:spPr/>
    </dgm:pt>
    <dgm:pt modelId="{C3876E92-6549-4746-A8F7-ACD618E6A0AD}" type="pres">
      <dgm:prSet presAssocID="{A45F9536-B6C4-4A4B-BFA0-3040FEC81690}" presName="dotRepeatNode" presStyleLbl="fgShp" presStyleIdx="4" presStyleCnt="5"/>
      <dgm:spPr/>
      <dgm:t>
        <a:bodyPr/>
        <a:lstStyle/>
        <a:p>
          <a:endParaRPr lang="en-GB"/>
        </a:p>
      </dgm:t>
    </dgm:pt>
    <dgm:pt modelId="{F46026F0-374D-475D-B30D-BB3E23E1DEF3}" type="pres">
      <dgm:prSet presAssocID="{FE07F485-9412-4B48-82F1-CFC37E7CA5D9}" presName="txNode7" presStyleLbl="revTx" presStyleIdx="6" presStyleCnt="7" custLinFactNeighborX="24571" custLinFactNeighborY="-5080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39D6AABA-F9A4-4580-9C9F-2F5BB7B0152B}" srcId="{DEFA4ACC-E6BF-4C00-862A-5A7D327884CF}" destId="{FE07F485-9412-4B48-82F1-CFC37E7CA5D9}" srcOrd="6" destOrd="0" parTransId="{75A1EC7A-D016-4972-B3E6-0D573181F57B}" sibTransId="{2C37A06C-F171-4D37-8EB3-8CEA70AC65B4}"/>
    <dgm:cxn modelId="{69CF9F78-9670-43F0-A77C-A6841419E001}" srcId="{DEFA4ACC-E6BF-4C00-862A-5A7D327884CF}" destId="{4FADE66D-8A65-4E8D-82F0-A3E23843D755}" srcOrd="1" destOrd="0" parTransId="{7DAE38B8-FE17-416B-8770-9457EACFB1D2}" sibTransId="{25EBAB7D-09EB-40A4-AEA1-C681498620F6}"/>
    <dgm:cxn modelId="{50214772-FE45-4014-9138-BD5FE9AD9168}" type="presOf" srcId="{FE07F485-9412-4B48-82F1-CFC37E7CA5D9}" destId="{F46026F0-374D-475D-B30D-BB3E23E1DEF3}" srcOrd="0" destOrd="0" presId="urn:microsoft.com/office/officeart/2009/3/layout/DescendingProcess"/>
    <dgm:cxn modelId="{4FA9AA4F-B2CE-41D6-854E-3E099CEC55E1}" type="presOf" srcId="{B1197899-FFA9-4E7F-A7F7-02465BCBCA64}" destId="{6998D53C-19C0-40BB-BF89-D0744D755B67}" srcOrd="0" destOrd="0" presId="urn:microsoft.com/office/officeart/2009/3/layout/DescendingProcess"/>
    <dgm:cxn modelId="{4EB24AE2-4D6D-4859-83B7-F7B69C8B0706}" srcId="{DEFA4ACC-E6BF-4C00-862A-5A7D327884CF}" destId="{F4B49F38-EC8E-430E-8F1A-5F35BCB9689D}" srcOrd="5" destOrd="0" parTransId="{FAD85744-4D9C-4271-944F-180648EFA719}" sibTransId="{A45F9536-B6C4-4A4B-BFA0-3040FEC81690}"/>
    <dgm:cxn modelId="{0319CBD7-FB41-4F50-97A1-12E638DBC9AA}" srcId="{DEFA4ACC-E6BF-4C00-862A-5A7D327884CF}" destId="{5214D5F1-F9B9-47CD-AA9D-23758D76DEEF}" srcOrd="2" destOrd="0" parTransId="{BCCC89FD-524D-4D62-B9CD-4DD8CF71CF3E}" sibTransId="{F25CCC5B-7F3A-42D9-A1A1-696B77F8AEF7}"/>
    <dgm:cxn modelId="{B32215CB-E670-4BE1-83B7-32642F57E9B7}" type="presOf" srcId="{F25CCC5B-7F3A-42D9-A1A1-696B77F8AEF7}" destId="{9D14D413-F278-4F1A-8C34-B1A6F8E97F9F}" srcOrd="0" destOrd="0" presId="urn:microsoft.com/office/officeart/2009/3/layout/DescendingProcess"/>
    <dgm:cxn modelId="{9386329E-7A6C-4A42-B6AA-3D34EA014E95}" type="presOf" srcId="{A45F9536-B6C4-4A4B-BFA0-3040FEC81690}" destId="{C3876E92-6549-4746-A8F7-ACD618E6A0AD}" srcOrd="0" destOrd="0" presId="urn:microsoft.com/office/officeart/2009/3/layout/DescendingProcess"/>
    <dgm:cxn modelId="{5FAF57CD-6667-4BFA-94B4-B65F8D73D0E4}" srcId="{DEFA4ACC-E6BF-4C00-862A-5A7D327884CF}" destId="{B1197899-FFA9-4E7F-A7F7-02465BCBCA64}" srcOrd="3" destOrd="0" parTransId="{B943EAE9-9C5A-4EB6-8BE1-C72498F1ADF0}" sibTransId="{65556E21-8A2F-4833-B772-3A29724BD99F}"/>
    <dgm:cxn modelId="{0777871E-0437-43CC-9BC2-8A0B74C326ED}" srcId="{DEFA4ACC-E6BF-4C00-862A-5A7D327884CF}" destId="{518293EA-9F23-4B46-8C46-AE47007418E0}" srcOrd="0" destOrd="0" parTransId="{F8E7A168-D74C-4571-A1AC-DD8911CDDC71}" sibTransId="{A7E29F6E-0B2D-4042-A3C8-476FBCE19FF5}"/>
    <dgm:cxn modelId="{46E138B0-DFBC-4363-8741-9A3984286FDD}" srcId="{DEFA4ACC-E6BF-4C00-862A-5A7D327884CF}" destId="{010FF772-DAB2-4800-9FE5-C920AE9943F9}" srcOrd="4" destOrd="0" parTransId="{F06E36F3-5851-49E3-98F2-C136C0CBA49A}" sibTransId="{92314E42-671D-4047-8A56-3F0F94FD8B7A}"/>
    <dgm:cxn modelId="{65F0C33E-79D8-40AF-AAF6-4453FF6ED4AD}" type="presOf" srcId="{F4B49F38-EC8E-430E-8F1A-5F35BCB9689D}" destId="{BC0896F8-929A-43EB-A750-5F61BD7BA97B}" srcOrd="0" destOrd="0" presId="urn:microsoft.com/office/officeart/2009/3/layout/DescendingProcess"/>
    <dgm:cxn modelId="{F4EB200F-5B05-4B03-A527-8DFA57658DC5}" type="presOf" srcId="{92314E42-671D-4047-8A56-3F0F94FD8B7A}" destId="{D229A22F-BD23-49BA-9810-681BB08114AB}" srcOrd="0" destOrd="0" presId="urn:microsoft.com/office/officeart/2009/3/layout/DescendingProcess"/>
    <dgm:cxn modelId="{668DCDF0-1F66-48D9-BCDE-7A4B6ACBF0A5}" type="presOf" srcId="{518293EA-9F23-4B46-8C46-AE47007418E0}" destId="{3D0A9DEE-ACF1-445A-8219-3BF1B85DDA85}" srcOrd="0" destOrd="0" presId="urn:microsoft.com/office/officeart/2009/3/layout/DescendingProcess"/>
    <dgm:cxn modelId="{4DE306C9-AD8D-419B-A147-1E13CE6C3CE9}" type="presOf" srcId="{010FF772-DAB2-4800-9FE5-C920AE9943F9}" destId="{8F4FD658-4AE5-4884-9CF0-81F895062492}" srcOrd="0" destOrd="0" presId="urn:microsoft.com/office/officeart/2009/3/layout/DescendingProcess"/>
    <dgm:cxn modelId="{6BA7AC11-D7FF-40CD-A60E-4BE77CF313BE}" type="presOf" srcId="{5214D5F1-F9B9-47CD-AA9D-23758D76DEEF}" destId="{6B4253F8-45C9-4232-ABFF-9E551D7B5A7B}" srcOrd="0" destOrd="0" presId="urn:microsoft.com/office/officeart/2009/3/layout/DescendingProcess"/>
    <dgm:cxn modelId="{7FA9D456-EC60-424B-A6C2-07628988C95C}" type="presOf" srcId="{65556E21-8A2F-4833-B772-3A29724BD99F}" destId="{6344B361-8A3C-4440-A718-ABAE844E51C6}" srcOrd="0" destOrd="0" presId="urn:microsoft.com/office/officeart/2009/3/layout/DescendingProcess"/>
    <dgm:cxn modelId="{F938B218-9FC0-4033-8AA7-E07B5143F4B0}" type="presOf" srcId="{4FADE66D-8A65-4E8D-82F0-A3E23843D755}" destId="{13FF1F0F-A702-4E7E-87EC-66660577045C}" srcOrd="0" destOrd="0" presId="urn:microsoft.com/office/officeart/2009/3/layout/DescendingProcess"/>
    <dgm:cxn modelId="{200B8A5A-A577-4750-AD23-3CD7A854B838}" type="presOf" srcId="{DEFA4ACC-E6BF-4C00-862A-5A7D327884CF}" destId="{748B4472-1564-4F7E-A209-EB1A4ED19545}" srcOrd="0" destOrd="0" presId="urn:microsoft.com/office/officeart/2009/3/layout/DescendingProcess"/>
    <dgm:cxn modelId="{98CE85CA-05FF-40AE-99B6-99761ABE11A8}" type="presOf" srcId="{25EBAB7D-09EB-40A4-AEA1-C681498620F6}" destId="{A1DB693E-7FAA-4B5E-B734-ED2798B7EB59}" srcOrd="0" destOrd="0" presId="urn:microsoft.com/office/officeart/2009/3/layout/DescendingProcess"/>
    <dgm:cxn modelId="{3AB31052-7BCC-4B2B-AFD8-45E96DAE16AD}" type="presParOf" srcId="{748B4472-1564-4F7E-A209-EB1A4ED19545}" destId="{C755FF8C-9D12-4AE7-A1AF-E62904CAC010}" srcOrd="0" destOrd="0" presId="urn:microsoft.com/office/officeart/2009/3/layout/DescendingProcess"/>
    <dgm:cxn modelId="{085CD124-2B9A-4A66-BE97-FD0C16BBC70A}" type="presParOf" srcId="{748B4472-1564-4F7E-A209-EB1A4ED19545}" destId="{3D0A9DEE-ACF1-445A-8219-3BF1B85DDA85}" srcOrd="1" destOrd="0" presId="urn:microsoft.com/office/officeart/2009/3/layout/DescendingProcess"/>
    <dgm:cxn modelId="{6063E0F9-CE1B-46BD-ACA5-75899CB1F836}" type="presParOf" srcId="{748B4472-1564-4F7E-A209-EB1A4ED19545}" destId="{13FF1F0F-A702-4E7E-87EC-66660577045C}" srcOrd="2" destOrd="0" presId="urn:microsoft.com/office/officeart/2009/3/layout/DescendingProcess"/>
    <dgm:cxn modelId="{C46049EB-933C-43CE-95CD-DB9FAADAFAC9}" type="presParOf" srcId="{748B4472-1564-4F7E-A209-EB1A4ED19545}" destId="{617151F5-5A03-4225-98C4-482C575F6639}" srcOrd="3" destOrd="0" presId="urn:microsoft.com/office/officeart/2009/3/layout/DescendingProcess"/>
    <dgm:cxn modelId="{861FE105-AC46-44A0-A533-DD93F4E37CDD}" type="presParOf" srcId="{617151F5-5A03-4225-98C4-482C575F6639}" destId="{A1DB693E-7FAA-4B5E-B734-ED2798B7EB59}" srcOrd="0" destOrd="0" presId="urn:microsoft.com/office/officeart/2009/3/layout/DescendingProcess"/>
    <dgm:cxn modelId="{EEA2D704-0E74-488A-BB7D-13E6C4E28AEF}" type="presParOf" srcId="{748B4472-1564-4F7E-A209-EB1A4ED19545}" destId="{6B4253F8-45C9-4232-ABFF-9E551D7B5A7B}" srcOrd="4" destOrd="0" presId="urn:microsoft.com/office/officeart/2009/3/layout/DescendingProcess"/>
    <dgm:cxn modelId="{3440A9D4-BCA5-49F8-AF74-E4B45EC9853A}" type="presParOf" srcId="{748B4472-1564-4F7E-A209-EB1A4ED19545}" destId="{2F0A8657-59D4-43F8-9D2B-8E07E163AF72}" srcOrd="5" destOrd="0" presId="urn:microsoft.com/office/officeart/2009/3/layout/DescendingProcess"/>
    <dgm:cxn modelId="{D7947767-A2E1-421D-A621-BE7758C7DE69}" type="presParOf" srcId="{2F0A8657-59D4-43F8-9D2B-8E07E163AF72}" destId="{9D14D413-F278-4F1A-8C34-B1A6F8E97F9F}" srcOrd="0" destOrd="0" presId="urn:microsoft.com/office/officeart/2009/3/layout/DescendingProcess"/>
    <dgm:cxn modelId="{28527272-D0E6-4E4C-AA25-43F3F895938B}" type="presParOf" srcId="{748B4472-1564-4F7E-A209-EB1A4ED19545}" destId="{6998D53C-19C0-40BB-BF89-D0744D755B67}" srcOrd="6" destOrd="0" presId="urn:microsoft.com/office/officeart/2009/3/layout/DescendingProcess"/>
    <dgm:cxn modelId="{E5F8DF0F-0423-4FA8-9722-0EE64CE36691}" type="presParOf" srcId="{748B4472-1564-4F7E-A209-EB1A4ED19545}" destId="{BAD92672-FF0B-49D0-9143-7CC37F24CFE1}" srcOrd="7" destOrd="0" presId="urn:microsoft.com/office/officeart/2009/3/layout/DescendingProcess"/>
    <dgm:cxn modelId="{4AF4E29B-25F6-4B06-8996-0F82833B5742}" type="presParOf" srcId="{BAD92672-FF0B-49D0-9143-7CC37F24CFE1}" destId="{6344B361-8A3C-4440-A718-ABAE844E51C6}" srcOrd="0" destOrd="0" presId="urn:microsoft.com/office/officeart/2009/3/layout/DescendingProcess"/>
    <dgm:cxn modelId="{44EAF142-1DCA-4175-B180-87E4D91E604B}" type="presParOf" srcId="{748B4472-1564-4F7E-A209-EB1A4ED19545}" destId="{8F4FD658-4AE5-4884-9CF0-81F895062492}" srcOrd="8" destOrd="0" presId="urn:microsoft.com/office/officeart/2009/3/layout/DescendingProcess"/>
    <dgm:cxn modelId="{700A98D2-D291-4C8F-92C5-ED21B3D1223C}" type="presParOf" srcId="{748B4472-1564-4F7E-A209-EB1A4ED19545}" destId="{C5186EC1-4055-49B5-BCA7-64912F243F54}" srcOrd="9" destOrd="0" presId="urn:microsoft.com/office/officeart/2009/3/layout/DescendingProcess"/>
    <dgm:cxn modelId="{467DE334-2A08-47A5-9CE8-66484E34FCE3}" type="presParOf" srcId="{C5186EC1-4055-49B5-BCA7-64912F243F54}" destId="{D229A22F-BD23-49BA-9810-681BB08114AB}" srcOrd="0" destOrd="0" presId="urn:microsoft.com/office/officeart/2009/3/layout/DescendingProcess"/>
    <dgm:cxn modelId="{8C0BCFCA-1939-4C75-A03F-4613A665F411}" type="presParOf" srcId="{748B4472-1564-4F7E-A209-EB1A4ED19545}" destId="{BC0896F8-929A-43EB-A750-5F61BD7BA97B}" srcOrd="10" destOrd="0" presId="urn:microsoft.com/office/officeart/2009/3/layout/DescendingProcess"/>
    <dgm:cxn modelId="{86040E4B-4EA2-4928-9170-B7E0985ECD8A}" type="presParOf" srcId="{748B4472-1564-4F7E-A209-EB1A4ED19545}" destId="{8FF6840E-1A29-4263-847D-29E6DAE1D7D1}" srcOrd="11" destOrd="0" presId="urn:microsoft.com/office/officeart/2009/3/layout/DescendingProcess"/>
    <dgm:cxn modelId="{8E63F05E-BEFE-481A-BCE3-512AD26D7E42}" type="presParOf" srcId="{8FF6840E-1A29-4263-847D-29E6DAE1D7D1}" destId="{C3876E92-6549-4746-A8F7-ACD618E6A0AD}" srcOrd="0" destOrd="0" presId="urn:microsoft.com/office/officeart/2009/3/layout/DescendingProcess"/>
    <dgm:cxn modelId="{4E7DF524-9518-4EB1-AC50-9B92F56FDBBB}" type="presParOf" srcId="{748B4472-1564-4F7E-A209-EB1A4ED19545}" destId="{F46026F0-374D-475D-B30D-BB3E23E1DEF3}" srcOrd="12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55FF8C-9D12-4AE7-A1AF-E62904CAC010}">
      <dsp:nvSpPr>
        <dsp:cNvPr id="0" name=""/>
        <dsp:cNvSpPr/>
      </dsp:nvSpPr>
      <dsp:spPr>
        <a:xfrm rot="4396374">
          <a:off x="1356317" y="963184"/>
          <a:ext cx="4178444" cy="2913943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DB693E-7FAA-4B5E-B734-ED2798B7EB59}">
      <dsp:nvSpPr>
        <dsp:cNvPr id="0" name=""/>
        <dsp:cNvSpPr/>
      </dsp:nvSpPr>
      <dsp:spPr>
        <a:xfrm>
          <a:off x="2780480" y="1250736"/>
          <a:ext cx="105518" cy="105518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14D413-F278-4F1A-8C34-B1A6F8E97F9F}">
      <dsp:nvSpPr>
        <dsp:cNvPr id="0" name=""/>
        <dsp:cNvSpPr/>
      </dsp:nvSpPr>
      <dsp:spPr>
        <a:xfrm>
          <a:off x="3286293" y="1604563"/>
          <a:ext cx="105518" cy="105518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44B361-8A3C-4440-A718-ABAE844E51C6}">
      <dsp:nvSpPr>
        <dsp:cNvPr id="0" name=""/>
        <dsp:cNvSpPr/>
      </dsp:nvSpPr>
      <dsp:spPr>
        <a:xfrm>
          <a:off x="3712240" y="2016958"/>
          <a:ext cx="105518" cy="105518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0A9DEE-ACF1-445A-8219-3BF1B85DDA85}">
      <dsp:nvSpPr>
        <dsp:cNvPr id="0" name=""/>
        <dsp:cNvSpPr/>
      </dsp:nvSpPr>
      <dsp:spPr>
        <a:xfrm>
          <a:off x="944265" y="0"/>
          <a:ext cx="2233889" cy="774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b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 smtClean="0"/>
            <a:t>At </a:t>
          </a:r>
          <a:r>
            <a:rPr lang="en-GB" sz="1200" b="1" u="sng" kern="1200" dirty="0" smtClean="0"/>
            <a:t>1000f</a:t>
          </a:r>
          <a:r>
            <a:rPr lang="en-GB" sz="1200" kern="1200" dirty="0" smtClean="0"/>
            <a:t>t: Gust Support</a:t>
          </a:r>
          <a:endParaRPr lang="en-GB" sz="1200" kern="1200" dirty="0"/>
        </a:p>
      </dsp:txBody>
      <dsp:txXfrm>
        <a:off x="944265" y="0"/>
        <a:ext cx="2233889" cy="774449"/>
      </dsp:txXfrm>
    </dsp:sp>
    <dsp:sp modelId="{13FF1F0F-A702-4E7E-87EC-66660577045C}">
      <dsp:nvSpPr>
        <dsp:cNvPr id="0" name=""/>
        <dsp:cNvSpPr/>
      </dsp:nvSpPr>
      <dsp:spPr>
        <a:xfrm>
          <a:off x="3418918" y="916271"/>
          <a:ext cx="2981632" cy="774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 smtClean="0"/>
            <a:t>At </a:t>
          </a:r>
          <a:r>
            <a:rPr lang="en-GB" sz="1200" b="1" u="sng" kern="1200" dirty="0" smtClean="0"/>
            <a:t>600ft</a:t>
          </a:r>
          <a:r>
            <a:rPr lang="en-GB" sz="1200" kern="1200" dirty="0" smtClean="0"/>
            <a:t>_Roll</a:t>
          </a:r>
          <a:endParaRPr lang="en-GB" sz="1200" kern="1200" dirty="0"/>
        </a:p>
      </dsp:txBody>
      <dsp:txXfrm>
        <a:off x="3418918" y="916271"/>
        <a:ext cx="2981632" cy="774449"/>
      </dsp:txXfrm>
    </dsp:sp>
    <dsp:sp modelId="{6B4253F8-45C9-4232-ABFF-9E551D7B5A7B}">
      <dsp:nvSpPr>
        <dsp:cNvPr id="0" name=""/>
        <dsp:cNvSpPr/>
      </dsp:nvSpPr>
      <dsp:spPr>
        <a:xfrm>
          <a:off x="1076207" y="1270097"/>
          <a:ext cx="1757033" cy="774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 smtClean="0"/>
            <a:t>At </a:t>
          </a:r>
          <a:r>
            <a:rPr lang="en-GB" sz="1200" b="1" u="sng" kern="1200" dirty="0" smtClean="0"/>
            <a:t>400ft</a:t>
          </a:r>
          <a:r>
            <a:rPr lang="en-GB" sz="1200" kern="1200" dirty="0" smtClean="0"/>
            <a:t>: Slope</a:t>
          </a:r>
          <a:endParaRPr lang="en-GB" sz="1200" kern="1200" dirty="0"/>
        </a:p>
      </dsp:txBody>
      <dsp:txXfrm>
        <a:off x="1076207" y="1270097"/>
        <a:ext cx="1757033" cy="774449"/>
      </dsp:txXfrm>
    </dsp:sp>
    <dsp:sp modelId="{D229A22F-BD23-49BA-9810-681BB08114AB}">
      <dsp:nvSpPr>
        <dsp:cNvPr id="0" name=""/>
        <dsp:cNvSpPr/>
      </dsp:nvSpPr>
      <dsp:spPr>
        <a:xfrm>
          <a:off x="4080685" y="2472915"/>
          <a:ext cx="105518" cy="105518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98D53C-19C0-40BB-BF89-D0744D755B67}">
      <dsp:nvSpPr>
        <dsp:cNvPr id="0" name=""/>
        <dsp:cNvSpPr/>
      </dsp:nvSpPr>
      <dsp:spPr>
        <a:xfrm>
          <a:off x="4324056" y="1682492"/>
          <a:ext cx="2076493" cy="774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 smtClean="0"/>
            <a:t>At </a:t>
          </a:r>
          <a:r>
            <a:rPr lang="en-GB" sz="1200" b="1" u="sng" kern="1200" dirty="0" smtClean="0"/>
            <a:t>350ft</a:t>
          </a:r>
          <a:r>
            <a:rPr lang="en-GB" sz="1200" kern="1200" dirty="0" smtClean="0"/>
            <a:t>: Flare</a:t>
          </a:r>
          <a:endParaRPr lang="en-GB" sz="1200" kern="1200" dirty="0"/>
        </a:p>
      </dsp:txBody>
      <dsp:txXfrm>
        <a:off x="4324056" y="1682492"/>
        <a:ext cx="2076493" cy="774449"/>
      </dsp:txXfrm>
    </dsp:sp>
    <dsp:sp modelId="{8F4FD658-4AE5-4884-9CF0-81F895062492}">
      <dsp:nvSpPr>
        <dsp:cNvPr id="0" name=""/>
        <dsp:cNvSpPr/>
      </dsp:nvSpPr>
      <dsp:spPr>
        <a:xfrm>
          <a:off x="1076207" y="2138449"/>
          <a:ext cx="2662171" cy="774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 smtClean="0"/>
            <a:t>At </a:t>
          </a:r>
          <a:r>
            <a:rPr lang="en-GB" sz="1200" b="1" u="sng" kern="1200" dirty="0" smtClean="0"/>
            <a:t>250ft</a:t>
          </a:r>
          <a:r>
            <a:rPr lang="en-GB" sz="1200" kern="1200" dirty="0" smtClean="0"/>
            <a:t>: Wind</a:t>
          </a:r>
          <a:endParaRPr lang="en-GB" sz="1200" kern="1200" dirty="0"/>
        </a:p>
      </dsp:txBody>
      <dsp:txXfrm>
        <a:off x="1076207" y="2138449"/>
        <a:ext cx="2662171" cy="774449"/>
      </dsp:txXfrm>
    </dsp:sp>
    <dsp:sp modelId="{C3876E92-6549-4746-A8F7-ACD618E6A0AD}">
      <dsp:nvSpPr>
        <dsp:cNvPr id="0" name=""/>
        <dsp:cNvSpPr/>
      </dsp:nvSpPr>
      <dsp:spPr>
        <a:xfrm>
          <a:off x="4377783" y="2938069"/>
          <a:ext cx="105518" cy="105518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0896F8-929A-43EB-A750-5F61BD7BA97B}">
      <dsp:nvSpPr>
        <dsp:cNvPr id="0" name=""/>
        <dsp:cNvSpPr/>
      </dsp:nvSpPr>
      <dsp:spPr>
        <a:xfrm>
          <a:off x="4856490" y="2603603"/>
          <a:ext cx="1544059" cy="774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 smtClean="0"/>
            <a:t>At </a:t>
          </a:r>
          <a:r>
            <a:rPr lang="en-GB" sz="1200" b="1" u="sng" kern="1200" dirty="0" smtClean="0"/>
            <a:t>200ft</a:t>
          </a:r>
          <a:r>
            <a:rPr lang="en-GB" sz="1200" kern="1200" dirty="0" smtClean="0"/>
            <a:t>: Slope</a:t>
          </a:r>
          <a:endParaRPr lang="en-GB" sz="1200" kern="1200" dirty="0"/>
        </a:p>
      </dsp:txBody>
      <dsp:txXfrm>
        <a:off x="4856490" y="2603603"/>
        <a:ext cx="1544059" cy="774449"/>
      </dsp:txXfrm>
    </dsp:sp>
    <dsp:sp modelId="{F46026F0-374D-475D-B30D-BB3E23E1DEF3}">
      <dsp:nvSpPr>
        <dsp:cNvPr id="0" name=""/>
        <dsp:cNvSpPr/>
      </dsp:nvSpPr>
      <dsp:spPr>
        <a:xfrm>
          <a:off x="4392500" y="3672410"/>
          <a:ext cx="2662171" cy="774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 smtClean="0"/>
            <a:t>At </a:t>
          </a:r>
          <a:r>
            <a:rPr lang="en-GB" sz="1200" b="1" u="sng" kern="1200" dirty="0" smtClean="0"/>
            <a:t>50ft</a:t>
          </a:r>
          <a:r>
            <a:rPr lang="en-GB" sz="1200" kern="1200" dirty="0" smtClean="0"/>
            <a:t>:Turbulence</a:t>
          </a:r>
          <a:endParaRPr lang="en-GB" sz="1200" kern="1200" dirty="0"/>
        </a:p>
      </dsp:txBody>
      <dsp:txXfrm>
        <a:off x="4392500" y="3672410"/>
        <a:ext cx="2662171" cy="7744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F7EB36-41C6-4175-B099-4A5F8C1AFB53}" type="datetimeFigureOut">
              <a:rPr lang="en-GB" smtClean="0"/>
              <a:t>28/08/2019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1BB364-2A4E-4583-81F9-18A80FAE21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8705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7CC25E-FA4C-4619-B627-2C586EDD6348}" type="datetimeFigureOut">
              <a:rPr lang="en-GB" smtClean="0"/>
              <a:t>28/08/2019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A0A739-4727-47EA-89DD-D4968EC0EB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4960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A0A739-4727-47EA-89DD-D4968EC0EBD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5473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almost three decades, we have been using the power of data to give our customers greater control of, and insight into their operations.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200" b="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have close to </a:t>
            </a:r>
            <a:r>
              <a:rPr lang="en-GB" sz="2000" b="0" dirty="0" smtClean="0">
                <a:solidFill>
                  <a:srgbClr val="00AF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 Years </a:t>
            </a:r>
            <a:r>
              <a:rPr lang="en-GB" sz="1200" b="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experience  in data integration and analytics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0" dirty="0" smtClean="0"/>
              <a:t>In the aerospace</a:t>
            </a:r>
            <a:r>
              <a:rPr lang="en-GB" b="0" baseline="0" dirty="0" smtClean="0"/>
              <a:t> sector, today </a:t>
            </a:r>
            <a:r>
              <a:rPr lang="en-GB" b="0" dirty="0" smtClean="0"/>
              <a:t>1,300 Customers rely on our data services / we monitor 13,000 engines and 6000-8000 commercial flights per day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0" dirty="0" smtClean="0"/>
              <a:t>And analyse Billions of data points on-board per flight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A0A739-4727-47EA-89DD-D4968EC0EBD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1510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The world</a:t>
            </a:r>
            <a:r>
              <a:rPr lang="en-GB" baseline="0" dirty="0" smtClean="0"/>
              <a:t> is changing – data is connecting everybody and everything – the IT infrastructure if getting cheaper and the connectivity better – our customers are expecting more from us because of their own competitive pressure and domestic experience of digital technology.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RR is responding to these changes by adapting its business model and technology to become a fully digitally-enabled business.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A0A739-4727-47EA-89DD-D4968EC0EBD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1510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A0A739-4727-47EA-89DD-D4968EC0EBD1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3037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A0A739-4727-47EA-89DD-D4968EC0EBD1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5154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A0A739-4727-47EA-89DD-D4968EC0EBD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5473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Top-level</a:t>
            </a:r>
            <a:r>
              <a:rPr lang="en-GB" baseline="0" dirty="0" smtClean="0"/>
              <a:t> flow:</a:t>
            </a:r>
          </a:p>
          <a:p>
            <a:pPr lvl="1"/>
            <a:r>
              <a:rPr lang="en-GB" baseline="0" dirty="0" smtClean="0"/>
              <a:t>Why 1Hz data instead of time-series segregation? How is the data presented? </a:t>
            </a:r>
          </a:p>
          <a:p>
            <a:pPr lvl="1">
              <a:buNone/>
            </a:pPr>
            <a:r>
              <a:rPr lang="en-GB" baseline="0" dirty="0" smtClean="0"/>
              <a:t>Because we don’t have a fixed method to aggregate time series. One signal, 10s becomes 10 features.</a:t>
            </a:r>
          </a:p>
          <a:p>
            <a:pPr lvl="1"/>
            <a:r>
              <a:rPr lang="en-GB" baseline="0" dirty="0" smtClean="0"/>
              <a:t>Is there a correlation check among the features? </a:t>
            </a:r>
          </a:p>
          <a:p>
            <a:pPr lvl="1">
              <a:buNone/>
            </a:pPr>
            <a:r>
              <a:rPr lang="en-GB" baseline="0" dirty="0" smtClean="0"/>
              <a:t>We asked pilots to pick uncorrelated signals, and also checked and removed correlated ones again in the Top-30.</a:t>
            </a:r>
          </a:p>
          <a:p>
            <a:pPr lvl="1"/>
            <a:r>
              <a:rPr lang="en-GB" baseline="0" dirty="0" smtClean="0"/>
              <a:t>Why are these three algorithms chosen?</a:t>
            </a:r>
          </a:p>
          <a:p>
            <a:pPr lvl="1">
              <a:buNone/>
            </a:pPr>
            <a:r>
              <a:rPr lang="en-GB" baseline="0" dirty="0" smtClean="0"/>
              <a:t>Each represent a unique class of models, so they compliment each other.</a:t>
            </a:r>
          </a:p>
          <a:p>
            <a:pPr lvl="1"/>
            <a:r>
              <a:rPr lang="en-GB" baseline="0" dirty="0" smtClean="0"/>
              <a:t>Is any cross validation done?</a:t>
            </a:r>
          </a:p>
          <a:p>
            <a:pPr lvl="1">
              <a:buNone/>
            </a:pPr>
            <a:r>
              <a:rPr lang="en-GB" baseline="0" dirty="0" smtClean="0"/>
              <a:t>Yes, after top-30 signals are chosen, cross-validation is done to validate the power of prediction.</a:t>
            </a:r>
          </a:p>
          <a:p>
            <a:pPr lvl="1"/>
            <a:r>
              <a:rPr lang="en-GB" dirty="0" smtClean="0"/>
              <a:t>How is thresholding done?</a:t>
            </a:r>
          </a:p>
          <a:p>
            <a:pPr lvl="1">
              <a:buNone/>
            </a:pPr>
            <a:r>
              <a:rPr lang="en-GB" dirty="0" smtClean="0"/>
              <a:t>Looking at 95</a:t>
            </a:r>
            <a:r>
              <a:rPr lang="en-GB" baseline="0" dirty="0" smtClean="0"/>
              <a:t> percentile threshold for each signals in hard landing flights</a:t>
            </a:r>
          </a:p>
          <a:p>
            <a:pPr lvl="1">
              <a:buNone/>
            </a:pPr>
            <a:endParaRPr lang="en-GB" dirty="0" smtClean="0"/>
          </a:p>
          <a:p>
            <a:pPr lvl="1"/>
            <a:r>
              <a:rPr lang="en-GB" dirty="0" smtClean="0"/>
              <a:t>Why is clustering needed?</a:t>
            </a:r>
          </a:p>
          <a:p>
            <a:pPr lvl="1">
              <a:buNone/>
            </a:pPr>
            <a:r>
              <a:rPr lang="en-GB" dirty="0" smtClean="0"/>
              <a:t>To GROUP</a:t>
            </a:r>
            <a:r>
              <a:rPr lang="en-GB" baseline="0" dirty="0" smtClean="0"/>
              <a:t> the signals because not just signal fault causes a hard landing but a combination.</a:t>
            </a:r>
            <a:endParaRPr lang="en-GB" dirty="0" smtClean="0"/>
          </a:p>
          <a:p>
            <a:pPr lvl="1"/>
            <a:r>
              <a:rPr lang="en-GB" dirty="0" smtClean="0"/>
              <a:t>Why does</a:t>
            </a:r>
            <a:r>
              <a:rPr lang="en-GB" baseline="0" dirty="0" smtClean="0"/>
              <a:t> clustering follow frequent itemsets?</a:t>
            </a:r>
          </a:p>
          <a:p>
            <a:pPr lvl="1">
              <a:buNone/>
            </a:pPr>
            <a:r>
              <a:rPr lang="en-GB" baseline="0" dirty="0" smtClean="0"/>
              <a:t>Frequent itemsets is only used to count the frequency of each pair of signals co-violated together. This results in a 2D matrix. Clustering is done on top of that matrix.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3981F12-7E07-4302-9F49-68D81782F17C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165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Z:\Communications and Marketing\Images\Digital\shutterstock_288885542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332" r="15913" b="5332"/>
          <a:stretch/>
        </p:blipFill>
        <p:spPr bwMode="auto">
          <a:xfrm>
            <a:off x="-1" y="0"/>
            <a:ext cx="9144001" cy="686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0" y="-1"/>
            <a:ext cx="9144000" cy="6864447"/>
          </a:xfrm>
          <a:prstGeom prst="rect">
            <a:avLst/>
          </a:prstGeom>
          <a:solidFill>
            <a:srgbClr val="004990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354471" y="6374619"/>
            <a:ext cx="31164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Rolls-Royce plc 2017</a:t>
            </a:r>
          </a:p>
        </p:txBody>
      </p:sp>
    </p:spTree>
    <p:extLst>
      <p:ext uri="{BB962C8B-B14F-4D97-AF65-F5344CB8AC3E}">
        <p14:creationId xmlns:p14="http://schemas.microsoft.com/office/powerpoint/2010/main" val="33903524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28626" y="828679"/>
            <a:ext cx="8285163" cy="5018089"/>
          </a:xfrm>
          <a:prstGeom prst="rect">
            <a:avLst/>
          </a:prstGeom>
        </p:spPr>
        <p:txBody>
          <a:bodyPr lIns="0" tIns="32653" rIns="65306" bIns="0"/>
          <a:lstStyle/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7700" y="411166"/>
            <a:ext cx="436562" cy="365125"/>
          </a:xfrm>
          <a:prstGeom prst="rect">
            <a:avLst/>
          </a:prstGeom>
        </p:spPr>
        <p:txBody>
          <a:bodyPr lIns="0" tIns="0" rIns="0" bIns="0" anchor="t" anchorCtr="0"/>
          <a:lstStyle/>
          <a:p>
            <a:fld id="{52FEB41C-8063-C846-87E7-BB527545E4B8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430216" y="376241"/>
            <a:ext cx="7837487" cy="452437"/>
          </a:xfrm>
          <a:prstGeom prst="rect">
            <a:avLst/>
          </a:prstGeom>
        </p:spPr>
        <p:txBody>
          <a:bodyPr lIns="65306" tIns="0" rIns="65306" bIns="0" anchor="t" anchorCtr="0">
            <a:noAutofit/>
          </a:bodyPr>
          <a:lstStyle>
            <a:lvl1pPr>
              <a:defRPr sz="2900" b="1" i="0">
                <a:solidFill>
                  <a:schemeClr val="accent2"/>
                </a:solidFill>
              </a:defRPr>
            </a:lvl1pPr>
          </a:lstStyle>
          <a:p>
            <a:r>
              <a:rPr lang="en-GB" noProof="0"/>
              <a:t>Click to add single image title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30214" y="6430963"/>
            <a:ext cx="2692400" cy="1778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900" b="0">
                <a:solidFill>
                  <a:srgbClr val="004990"/>
                </a:solidFill>
              </a:defRPr>
            </a:lvl1pPr>
          </a:lstStyle>
          <a:p>
            <a:pPr lvl="0"/>
            <a:r>
              <a:rPr lang="en-GB" noProof="0"/>
              <a:t>Security statement goes here</a:t>
            </a:r>
          </a:p>
        </p:txBody>
      </p:sp>
    </p:spTree>
    <p:extLst>
      <p:ext uri="{BB962C8B-B14F-4D97-AF65-F5344CB8AC3E}">
        <p14:creationId xmlns:p14="http://schemas.microsoft.com/office/powerpoint/2010/main" val="321251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Z:\Communications and Marketing\Images\Digital\shutterstock_288885542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332" b="5332"/>
          <a:stretch/>
        </p:blipFill>
        <p:spPr bwMode="auto">
          <a:xfrm>
            <a:off x="0" y="1092298"/>
            <a:ext cx="9144000" cy="577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0" y="1092296"/>
            <a:ext cx="9144000" cy="5765704"/>
          </a:xfrm>
          <a:prstGeom prst="rect">
            <a:avLst/>
          </a:prstGeom>
          <a:solidFill>
            <a:srgbClr val="004990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430215" y="371475"/>
            <a:ext cx="60467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70551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430213" y="371475"/>
            <a:ext cx="60467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91" b="26281"/>
          <a:stretch/>
        </p:blipFill>
        <p:spPr>
          <a:xfrm>
            <a:off x="0" y="1103087"/>
            <a:ext cx="9144000" cy="575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337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4" r="1215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13426"/>
            <a:ext cx="9144000" cy="6844574"/>
          </a:xfrm>
          <a:prstGeom prst="rect">
            <a:avLst/>
          </a:prstGeom>
          <a:solidFill>
            <a:srgbClr val="00499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306" tIns="32653" rIns="65306" bIns="32653"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354471" y="6374619"/>
            <a:ext cx="31164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Rolls-Royce plc 2017</a:t>
            </a:r>
          </a:p>
        </p:txBody>
      </p:sp>
    </p:spTree>
    <p:extLst>
      <p:ext uri="{BB962C8B-B14F-4D97-AF65-F5344CB8AC3E}">
        <p14:creationId xmlns:p14="http://schemas.microsoft.com/office/powerpoint/2010/main" val="1902546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8275638" y="409575"/>
            <a:ext cx="42862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E7CF27-0260-47B8-9816-420BFF6C055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430213" y="371475"/>
            <a:ext cx="60467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9151269" cy="6858000"/>
          </a:xfrm>
          <a:prstGeom prst="rect">
            <a:avLst/>
          </a:prstGeom>
          <a:solidFill>
            <a:srgbClr val="00499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354471" y="6374619"/>
            <a:ext cx="31164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Rolls-Royce plc 2017</a:t>
            </a:r>
          </a:p>
        </p:txBody>
      </p:sp>
    </p:spTree>
    <p:extLst>
      <p:ext uri="{BB962C8B-B14F-4D97-AF65-F5344CB8AC3E}">
        <p14:creationId xmlns:p14="http://schemas.microsoft.com/office/powerpoint/2010/main" val="3167399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930" y="368300"/>
            <a:ext cx="8376139" cy="757238"/>
          </a:xfrm>
        </p:spPr>
        <p:txBody>
          <a:bodyPr/>
          <a:lstStyle>
            <a:lvl1pPr>
              <a:defRPr>
                <a:solidFill>
                  <a:srgbClr val="00AFD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83931" y="1304926"/>
            <a:ext cx="8376138" cy="4565404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mtClean="0">
                <a:solidFill>
                  <a:srgbClr val="004990"/>
                </a:solidFill>
              </a:defRPr>
            </a:lvl1pPr>
            <a:lvl2pPr>
              <a:defRPr lang="en-US" smtClean="0">
                <a:solidFill>
                  <a:srgbClr val="004990"/>
                </a:solidFill>
              </a:defRPr>
            </a:lvl2pPr>
            <a:lvl3pPr>
              <a:defRPr lang="en-US" smtClean="0">
                <a:solidFill>
                  <a:srgbClr val="004990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83931" y="5967499"/>
            <a:ext cx="6481247" cy="396044"/>
          </a:xfrm>
        </p:spPr>
        <p:txBody>
          <a:bodyPr anchor="t"/>
          <a:lstStyle>
            <a:lvl1pPr marL="0" indent="-72000">
              <a:spcBef>
                <a:spcPts val="0"/>
              </a:spcBef>
              <a:buNone/>
              <a:defRPr sz="800" b="0" baseline="0"/>
            </a:lvl1pPr>
            <a:lvl2pPr marL="180000" indent="-72000">
              <a:spcBef>
                <a:spcPts val="0"/>
              </a:spcBef>
              <a:buFont typeface="Arial" pitchFamily="34" charset="0"/>
              <a:buChar char="•"/>
              <a:defRPr sz="1000" b="0"/>
            </a:lvl2pPr>
            <a:lvl3pPr marL="252000" indent="-72000">
              <a:spcBef>
                <a:spcPts val="0"/>
              </a:spcBef>
              <a:buFont typeface="Arial" pitchFamily="34" charset="0"/>
              <a:buChar char="•"/>
              <a:defRPr sz="1000" b="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 dirty="0" smtClean="0"/>
              <a:t>Source(s) and Note(s) (separate multiple notes or sources with semicolons)</a:t>
            </a:r>
          </a:p>
        </p:txBody>
      </p:sp>
    </p:spTree>
    <p:extLst>
      <p:ext uri="{BB962C8B-B14F-4D97-AF65-F5344CB8AC3E}">
        <p14:creationId xmlns:p14="http://schemas.microsoft.com/office/powerpoint/2010/main" val="4185646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7963"/>
            <a:ext cx="8229600" cy="6778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890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56" r="12458" b="6367"/>
          <a:stretch/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-1"/>
            <a:ext cx="9144000" cy="6858001"/>
          </a:xfrm>
          <a:prstGeom prst="rect">
            <a:avLst/>
          </a:prstGeom>
          <a:solidFill>
            <a:srgbClr val="004990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354471" y="6374619"/>
            <a:ext cx="31164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Rolls-Royce plc 2017</a:t>
            </a:r>
          </a:p>
        </p:txBody>
      </p:sp>
    </p:spTree>
    <p:extLst>
      <p:ext uri="{BB962C8B-B14F-4D97-AF65-F5344CB8AC3E}">
        <p14:creationId xmlns:p14="http://schemas.microsoft.com/office/powerpoint/2010/main" val="12456349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8275638" y="409575"/>
            <a:ext cx="42862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E7CF27-0260-47B8-9816-420BFF6C055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9151269" cy="6858000"/>
          </a:xfrm>
          <a:prstGeom prst="rect">
            <a:avLst/>
          </a:prstGeom>
          <a:solidFill>
            <a:srgbClr val="00499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354471" y="6374619"/>
            <a:ext cx="31164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Rolls-Royce plc 2017</a:t>
            </a:r>
          </a:p>
        </p:txBody>
      </p:sp>
    </p:spTree>
    <p:extLst>
      <p:ext uri="{BB962C8B-B14F-4D97-AF65-F5344CB8AC3E}">
        <p14:creationId xmlns:p14="http://schemas.microsoft.com/office/powerpoint/2010/main" val="2295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onl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0211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onl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0211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no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6"/>
          <p:cNvSpPr txBox="1">
            <a:spLocks noChangeArrowheads="1"/>
          </p:cNvSpPr>
          <p:nvPr userDrawn="1"/>
        </p:nvSpPr>
        <p:spPr bwMode="auto">
          <a:xfrm>
            <a:off x="430213" y="6086475"/>
            <a:ext cx="2997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1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534988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534988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534988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534988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534988" fontAlgn="base">
              <a:spcBef>
                <a:spcPct val="0"/>
              </a:spcBef>
              <a:spcAft>
                <a:spcPct val="0"/>
              </a:spcAft>
            </a:pPr>
            <a:r>
              <a:rPr lang="en-GB" sz="1800">
                <a:solidFill>
                  <a:srgbClr val="004990"/>
                </a:solidFill>
                <a:latin typeface="Arial" pitchFamily="34" charset="0"/>
                <a:cs typeface="Arial" pitchFamily="34" charset="0"/>
              </a:rPr>
              <a:t>Trusted to deliver excellence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1667"/>
            <a:ext cx="9144000" cy="5772150"/>
          </a:xfrm>
          <a:prstGeom prst="rect">
            <a:avLst/>
          </a:prstGeom>
          <a:solidFill>
            <a:srgbClr val="00499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97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5772150"/>
          </a:xfrm>
          <a:prstGeom prst="rect">
            <a:avLst/>
          </a:prstGeom>
          <a:solidFill>
            <a:srgbClr val="004990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360000" y="328251"/>
            <a:ext cx="878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</a:t>
            </a:r>
            <a:endParaRPr lang="en-GB" dirty="0"/>
          </a:p>
        </p:txBody>
      </p:sp>
      <p:sp>
        <p:nvSpPr>
          <p:cNvPr id="8" name="Text Placeholder 3"/>
          <p:cNvSpPr>
            <a:spLocks noGrp="1"/>
          </p:cNvSpPr>
          <p:nvPr>
            <p:ph idx="1" hasCustomPrompt="1"/>
          </p:nvPr>
        </p:nvSpPr>
        <p:spPr bwMode="auto">
          <a:xfrm>
            <a:off x="360000" y="1080000"/>
            <a:ext cx="8275638" cy="3303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91440" bIns="0" numCol="1" anchor="t" anchorCtr="0" compatLnSpc="1">
            <a:prstTxWarp prst="textNoShape">
              <a:avLst/>
            </a:prstTxWarp>
          </a:bodyPr>
          <a:lstStyle>
            <a:lvl1pPr marL="216000" indent="-216000">
              <a:spcBef>
                <a:spcPts val="1600"/>
              </a:spcBef>
              <a:defRPr b="0">
                <a:solidFill>
                  <a:schemeClr val="bg1"/>
                </a:solidFill>
              </a:defRPr>
            </a:lvl1pPr>
            <a:lvl2pPr>
              <a:defRPr sz="2000" b="0">
                <a:solidFill>
                  <a:schemeClr val="bg1"/>
                </a:solidFill>
              </a:defRPr>
            </a:lvl2pPr>
            <a:lvl3pPr>
              <a:defRPr sz="2000" b="0">
                <a:solidFill>
                  <a:schemeClr val="bg1"/>
                </a:solidFill>
              </a:defRPr>
            </a:lvl3pPr>
            <a:lvl4pPr>
              <a:defRPr sz="1600" b="0">
                <a:solidFill>
                  <a:schemeClr val="bg1"/>
                </a:solidFill>
              </a:defRPr>
            </a:lvl4pPr>
            <a:lvl5pPr>
              <a:defRPr sz="16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Box 6"/>
          <p:cNvSpPr txBox="1">
            <a:spLocks noChangeArrowheads="1"/>
          </p:cNvSpPr>
          <p:nvPr userDrawn="1"/>
        </p:nvSpPr>
        <p:spPr bwMode="auto">
          <a:xfrm>
            <a:off x="360000" y="6151749"/>
            <a:ext cx="2997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1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534988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534988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534988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534988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GB" sz="1800" dirty="0">
                <a:solidFill>
                  <a:srgbClr val="004990"/>
                </a:solidFill>
                <a:latin typeface="Arial" pitchFamily="34" charset="0"/>
              </a:rPr>
              <a:t>Trusted to deliver excellence</a:t>
            </a:r>
          </a:p>
        </p:txBody>
      </p:sp>
    </p:spTree>
    <p:extLst>
      <p:ext uri="{BB962C8B-B14F-4D97-AF65-F5344CB8AC3E}">
        <p14:creationId xmlns:p14="http://schemas.microsoft.com/office/powerpoint/2010/main" val="3522566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Z:\Communications and Marketing\Images\Digital\shutterstock_288885542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332" b="5332"/>
          <a:stretch/>
        </p:blipFill>
        <p:spPr bwMode="auto">
          <a:xfrm>
            <a:off x="0" y="1092297"/>
            <a:ext cx="9144000" cy="57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0" y="1092296"/>
            <a:ext cx="9144000" cy="5765704"/>
          </a:xfrm>
          <a:prstGeom prst="rect">
            <a:avLst/>
          </a:prstGeom>
          <a:solidFill>
            <a:srgbClr val="004990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430213" y="371475"/>
            <a:ext cx="60467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6581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Z:\Communications and Marketing\Images\Digital\shutterstock_288885542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332" b="5332"/>
          <a:stretch/>
        </p:blipFill>
        <p:spPr bwMode="auto">
          <a:xfrm>
            <a:off x="0" y="1092297"/>
            <a:ext cx="9144000" cy="57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0" y="1092296"/>
            <a:ext cx="9144000" cy="5765704"/>
          </a:xfrm>
          <a:prstGeom prst="rect">
            <a:avLst/>
          </a:prstGeom>
          <a:solidFill>
            <a:srgbClr val="004990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430213" y="371475"/>
            <a:ext cx="60467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9114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1" descr="RR_logo.png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361" y="6159266"/>
            <a:ext cx="1866900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166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47" r:id="rId2"/>
    <p:sldLayoutId id="2147483757" r:id="rId3"/>
    <p:sldLayoutId id="2147483736" r:id="rId4"/>
    <p:sldLayoutId id="2147483737" r:id="rId5"/>
    <p:sldLayoutId id="2147483752" r:id="rId6"/>
    <p:sldLayoutId id="2147483753" r:id="rId7"/>
    <p:sldLayoutId id="2147483756" r:id="rId8"/>
    <p:sldLayoutId id="2147483758" r:id="rId9"/>
    <p:sldLayoutId id="2147483759" r:id="rId10"/>
    <p:sldLayoutId id="2147483760" r:id="rId11"/>
    <p:sldLayoutId id="2147483762" r:id="rId12"/>
    <p:sldLayoutId id="2147483768" r:id="rId13"/>
    <p:sldLayoutId id="2147483770" r:id="rId14"/>
    <p:sldLayoutId id="2147483771" r:id="rId15"/>
    <p:sldLayoutId id="2147483772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534988" rtl="0" eaLnBrk="1" fontAlgn="base" hangingPunct="1">
        <a:lnSpc>
          <a:spcPts val="3288"/>
        </a:lnSpc>
        <a:spcBef>
          <a:spcPct val="0"/>
        </a:spcBef>
        <a:spcAft>
          <a:spcPct val="0"/>
        </a:spcAft>
        <a:defRPr sz="2900" b="1" kern="1200">
          <a:solidFill>
            <a:schemeClr val="bg1"/>
          </a:solidFill>
          <a:latin typeface="Arial"/>
          <a:ea typeface="+mj-ea"/>
          <a:cs typeface="Arial"/>
        </a:defRPr>
      </a:lvl1pPr>
      <a:lvl2pPr algn="l" defTabSz="534988" rtl="0" eaLnBrk="1" fontAlgn="base" hangingPunct="1">
        <a:lnSpc>
          <a:spcPts val="3288"/>
        </a:lnSpc>
        <a:spcBef>
          <a:spcPct val="0"/>
        </a:spcBef>
        <a:spcAft>
          <a:spcPct val="0"/>
        </a:spcAft>
        <a:defRPr sz="2900" b="1">
          <a:solidFill>
            <a:schemeClr val="accent2"/>
          </a:solidFill>
          <a:latin typeface="Arial" pitchFamily="34" charset="0"/>
          <a:cs typeface="Arial" pitchFamily="34" charset="0"/>
        </a:defRPr>
      </a:lvl2pPr>
      <a:lvl3pPr algn="l" defTabSz="534988" rtl="0" eaLnBrk="1" fontAlgn="base" hangingPunct="1">
        <a:lnSpc>
          <a:spcPts val="3288"/>
        </a:lnSpc>
        <a:spcBef>
          <a:spcPct val="0"/>
        </a:spcBef>
        <a:spcAft>
          <a:spcPct val="0"/>
        </a:spcAft>
        <a:defRPr sz="2900" b="1">
          <a:solidFill>
            <a:schemeClr val="accent2"/>
          </a:solidFill>
          <a:latin typeface="Arial" pitchFamily="34" charset="0"/>
          <a:cs typeface="Arial" pitchFamily="34" charset="0"/>
        </a:defRPr>
      </a:lvl3pPr>
      <a:lvl4pPr algn="l" defTabSz="534988" rtl="0" eaLnBrk="1" fontAlgn="base" hangingPunct="1">
        <a:lnSpc>
          <a:spcPts val="3288"/>
        </a:lnSpc>
        <a:spcBef>
          <a:spcPct val="0"/>
        </a:spcBef>
        <a:spcAft>
          <a:spcPct val="0"/>
        </a:spcAft>
        <a:defRPr sz="2900" b="1">
          <a:solidFill>
            <a:schemeClr val="accent2"/>
          </a:solidFill>
          <a:latin typeface="Arial" pitchFamily="34" charset="0"/>
          <a:cs typeface="Arial" pitchFamily="34" charset="0"/>
        </a:defRPr>
      </a:lvl4pPr>
      <a:lvl5pPr algn="l" defTabSz="534988" rtl="0" eaLnBrk="1" fontAlgn="base" hangingPunct="1">
        <a:lnSpc>
          <a:spcPts val="3288"/>
        </a:lnSpc>
        <a:spcBef>
          <a:spcPct val="0"/>
        </a:spcBef>
        <a:spcAft>
          <a:spcPct val="0"/>
        </a:spcAft>
        <a:defRPr sz="2900" b="1">
          <a:solidFill>
            <a:schemeClr val="accent2"/>
          </a:solidFill>
          <a:latin typeface="Arial" pitchFamily="34" charset="0"/>
          <a:cs typeface="Arial" pitchFamily="34" charset="0"/>
        </a:defRPr>
      </a:lvl5pPr>
      <a:lvl6pPr marL="457200" algn="l" defTabSz="534988" rtl="0" eaLnBrk="1" fontAlgn="base" hangingPunct="1">
        <a:lnSpc>
          <a:spcPts val="3288"/>
        </a:lnSpc>
        <a:spcBef>
          <a:spcPct val="0"/>
        </a:spcBef>
        <a:spcAft>
          <a:spcPct val="0"/>
        </a:spcAft>
        <a:defRPr sz="2900" b="1">
          <a:solidFill>
            <a:schemeClr val="accent2"/>
          </a:solidFill>
          <a:latin typeface="Arial" pitchFamily="34" charset="0"/>
          <a:cs typeface="Arial" pitchFamily="34" charset="0"/>
        </a:defRPr>
      </a:lvl6pPr>
      <a:lvl7pPr marL="914400" algn="l" defTabSz="534988" rtl="0" eaLnBrk="1" fontAlgn="base" hangingPunct="1">
        <a:lnSpc>
          <a:spcPts val="3288"/>
        </a:lnSpc>
        <a:spcBef>
          <a:spcPct val="0"/>
        </a:spcBef>
        <a:spcAft>
          <a:spcPct val="0"/>
        </a:spcAft>
        <a:defRPr sz="2900" b="1">
          <a:solidFill>
            <a:schemeClr val="accent2"/>
          </a:solidFill>
          <a:latin typeface="Arial" pitchFamily="34" charset="0"/>
          <a:cs typeface="Arial" pitchFamily="34" charset="0"/>
        </a:defRPr>
      </a:lvl7pPr>
      <a:lvl8pPr marL="1371600" algn="l" defTabSz="534988" rtl="0" eaLnBrk="1" fontAlgn="base" hangingPunct="1">
        <a:lnSpc>
          <a:spcPts val="3288"/>
        </a:lnSpc>
        <a:spcBef>
          <a:spcPct val="0"/>
        </a:spcBef>
        <a:spcAft>
          <a:spcPct val="0"/>
        </a:spcAft>
        <a:defRPr sz="2900" b="1">
          <a:solidFill>
            <a:schemeClr val="accent2"/>
          </a:solidFill>
          <a:latin typeface="Arial" pitchFamily="34" charset="0"/>
          <a:cs typeface="Arial" pitchFamily="34" charset="0"/>
        </a:defRPr>
      </a:lvl8pPr>
      <a:lvl9pPr marL="1828800" algn="l" defTabSz="534988" rtl="0" eaLnBrk="1" fontAlgn="base" hangingPunct="1">
        <a:lnSpc>
          <a:spcPts val="3288"/>
        </a:lnSpc>
        <a:spcBef>
          <a:spcPct val="0"/>
        </a:spcBef>
        <a:spcAft>
          <a:spcPct val="0"/>
        </a:spcAft>
        <a:defRPr sz="2900" b="1">
          <a:solidFill>
            <a:schemeClr val="accent2"/>
          </a:solidFill>
          <a:latin typeface="Arial" pitchFamily="34" charset="0"/>
          <a:cs typeface="Arial" pitchFamily="34" charset="0"/>
        </a:defRPr>
      </a:lvl9pPr>
    </p:titleStyle>
    <p:bodyStyle>
      <a:lvl1pPr marL="328613" indent="-304800" algn="l" defTabSz="534988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300" kern="1200">
          <a:solidFill>
            <a:srgbClr val="FFFFFF"/>
          </a:solidFill>
          <a:latin typeface="Arial"/>
          <a:ea typeface="+mn-ea"/>
          <a:cs typeface="Arial"/>
        </a:defRPr>
      </a:lvl1pPr>
      <a:lvl2pPr marL="703263" indent="-363538" algn="l" defTabSz="534988" rtl="0" eaLnBrk="1" fontAlgn="base" hangingPunct="1">
        <a:spcBef>
          <a:spcPct val="20000"/>
        </a:spcBef>
        <a:spcAft>
          <a:spcPct val="0"/>
        </a:spcAft>
        <a:buFont typeface="Lucida Grande"/>
        <a:buChar char="-"/>
        <a:defRPr sz="2300" kern="1200">
          <a:solidFill>
            <a:srgbClr val="FFFFFF"/>
          </a:solidFill>
          <a:latin typeface="Arial"/>
          <a:ea typeface="+mn-ea"/>
          <a:cs typeface="Arial"/>
        </a:defRPr>
      </a:lvl2pPr>
      <a:lvl3pPr marL="952500" indent="-260350" algn="l" defTabSz="534988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300" kern="1200">
          <a:solidFill>
            <a:srgbClr val="FFFFFF"/>
          </a:solidFill>
          <a:latin typeface="Arial"/>
          <a:ea typeface="+mn-ea"/>
          <a:cs typeface="Arial"/>
        </a:defRPr>
      </a:lvl3pPr>
      <a:lvl4pPr marL="1327150" indent="-396875" algn="l" defTabSz="534988" rtl="0" eaLnBrk="1" fontAlgn="base" hangingPunct="1">
        <a:spcBef>
          <a:spcPct val="20000"/>
        </a:spcBef>
        <a:spcAft>
          <a:spcPct val="0"/>
        </a:spcAft>
        <a:buFont typeface="Lucida Grande"/>
        <a:buChar char="-"/>
        <a:defRPr sz="2300" kern="1200">
          <a:solidFill>
            <a:srgbClr val="FFFFFF"/>
          </a:solidFill>
          <a:latin typeface="Arial"/>
          <a:ea typeface="+mn-ea"/>
          <a:cs typeface="Arial"/>
        </a:defRPr>
      </a:lvl4pPr>
      <a:lvl5pPr marL="1677988" indent="-350838" algn="l" defTabSz="534988" rtl="0" eaLnBrk="1" fontAlgn="base" hangingPunct="1">
        <a:spcBef>
          <a:spcPct val="20000"/>
        </a:spcBef>
        <a:spcAft>
          <a:spcPct val="0"/>
        </a:spcAft>
        <a:buFont typeface="Lucida Grande"/>
        <a:buChar char="»"/>
        <a:defRPr sz="2300" kern="1200">
          <a:solidFill>
            <a:srgbClr val="FFFFFF"/>
          </a:solidFill>
          <a:latin typeface="Arial"/>
          <a:ea typeface="+mn-ea"/>
          <a:cs typeface="Arial"/>
        </a:defRPr>
      </a:lvl5pPr>
      <a:lvl6pPr marL="2950380" indent="-268216" algn="l" defTabSz="536433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86813" indent="-268216" algn="l" defTabSz="536433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23246" indent="-268216" algn="l" defTabSz="536433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559678" indent="-268216" algn="l" defTabSz="536433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3643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6433" algn="l" defTabSz="53643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72866" algn="l" defTabSz="53643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9298" algn="l" defTabSz="53643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45731" algn="l" defTabSz="53643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82164" algn="l" defTabSz="53643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18597" algn="l" defTabSz="53643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55029" algn="l" defTabSz="53643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91462" algn="l" defTabSz="53643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_G2shnZ58h8" TargetMode="Externa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23.xml"/><Relationship Id="rId3" Type="http://schemas.openxmlformats.org/officeDocument/2006/relationships/slide" Target="slide24.xml"/><Relationship Id="rId7" Type="http://schemas.openxmlformats.org/officeDocument/2006/relationships/slide" Target="slide20.xml"/><Relationship Id="rId12" Type="http://schemas.openxmlformats.org/officeDocument/2006/relationships/slide" Target="slide1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25.xml"/><Relationship Id="rId11" Type="http://schemas.openxmlformats.org/officeDocument/2006/relationships/slide" Target="slide22.xml"/><Relationship Id="rId5" Type="http://schemas.openxmlformats.org/officeDocument/2006/relationships/slide" Target="slide10.xml"/><Relationship Id="rId10" Type="http://schemas.openxmlformats.org/officeDocument/2006/relationships/slide" Target="slide19.xml"/><Relationship Id="rId4" Type="http://schemas.openxmlformats.org/officeDocument/2006/relationships/slide" Target="slide27.xml"/><Relationship Id="rId9" Type="http://schemas.openxmlformats.org/officeDocument/2006/relationships/slide" Target="slide11.xml"/><Relationship Id="rId14" Type="http://schemas.openxmlformats.org/officeDocument/2006/relationships/slide" Target="slid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5.xml"/><Relationship Id="rId5" Type="http://schemas.microsoft.com/office/2007/relationships/hdphoto" Target="../media/hdphoto4.wdp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microsoft.com/office/2007/relationships/hdphoto" Target="../media/hdphoto10.wdp"/><Relationship Id="rId3" Type="http://schemas.microsoft.com/office/2007/relationships/hdphoto" Target="../media/hdphoto5.wdp"/><Relationship Id="rId7" Type="http://schemas.microsoft.com/office/2007/relationships/hdphoto" Target="../media/hdphoto7.wdp"/><Relationship Id="rId12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6.png"/><Relationship Id="rId11" Type="http://schemas.microsoft.com/office/2007/relationships/hdphoto" Target="../media/hdphoto9.wdp"/><Relationship Id="rId5" Type="http://schemas.microsoft.com/office/2007/relationships/hdphoto" Target="../media/hdphoto6.wdp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microsoft.com/office/2007/relationships/hdphoto" Target="../media/hdphoto8.wdp"/><Relationship Id="rId14" Type="http://schemas.openxmlformats.org/officeDocument/2006/relationships/slide" Target="slide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6"/>
          <p:cNvSpPr txBox="1">
            <a:spLocks noChangeArrowheads="1"/>
          </p:cNvSpPr>
          <p:nvPr/>
        </p:nvSpPr>
        <p:spPr bwMode="auto">
          <a:xfrm>
            <a:off x="428625" y="5076825"/>
            <a:ext cx="77993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112324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900" b="1" dirty="0" smtClean="0"/>
              <a:t>© 2017 Rolls-Royce plc and/or its subsidiaries</a:t>
            </a:r>
          </a:p>
          <a:p>
            <a:pPr defTabSz="112324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900" dirty="0" smtClean="0"/>
              <a:t>The information in this document is the property of Rolls-Royce plc and/or its subsidiaries and may not be copied or communicated to a third party, or used for any purpose other than that for which it is supplied without the express written consent of Rolls-Royce plc and/or its subsidiaries.</a:t>
            </a:r>
          </a:p>
          <a:p>
            <a:pPr defTabSz="112324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900" dirty="0" smtClean="0"/>
              <a:t>This information is given in good faith based upon the latest information available to Rolls-Royce plc and/or its subsidiaries, no warranty or representation is given concerning such information, which must not be taken as establishing any contractual or other commitment binding upon Rolls-Royce plc and/or its subsidiaries.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2" b="8468"/>
          <a:stretch/>
        </p:blipFill>
        <p:spPr>
          <a:xfrm>
            <a:off x="0" y="0"/>
            <a:ext cx="9144000" cy="46336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0079" y="2565973"/>
            <a:ext cx="8563841" cy="20364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>
              <a:lnSpc>
                <a:spcPct val="100000"/>
              </a:lnSpc>
              <a:spcAft>
                <a:spcPts val="500"/>
              </a:spcAft>
            </a:pPr>
            <a:r>
              <a:rPr lang="en-US" sz="54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Data </a:t>
            </a:r>
            <a:r>
              <a:rPr lang="en-US" sz="5400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</a:p>
          <a:p>
            <a:pPr algn="r">
              <a:lnSpc>
                <a:spcPct val="100000"/>
              </a:lnSpc>
              <a:spcAft>
                <a:spcPts val="500"/>
              </a:spcAft>
            </a:pPr>
            <a:r>
              <a:rPr lang="en-US" sz="4000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40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 </a:t>
            </a:r>
            <a:r>
              <a:rPr lang="en-US" sz="4000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Flight Operations</a:t>
            </a:r>
            <a:endParaRPr lang="en-GB" sz="4000" b="1" dirty="0" smtClean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>
              <a:lnSpc>
                <a:spcPct val="100000"/>
              </a:lnSpc>
              <a:spcAft>
                <a:spcPts val="500"/>
              </a:spcAft>
            </a:pPr>
            <a:r>
              <a:rPr lang="en-GB" sz="2400" b="1" dirty="0" smtClean="0">
                <a:solidFill>
                  <a:srgbClr val="00C1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by R</a:t>
            </a:r>
            <a:r>
              <a:rPr lang="en-GB" sz="2400" b="1" baseline="30000" dirty="0" smtClean="0">
                <a:solidFill>
                  <a:srgbClr val="00C1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sz="2400" b="1" dirty="0" smtClean="0">
                <a:solidFill>
                  <a:srgbClr val="00C1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Lab</a:t>
            </a:r>
          </a:p>
        </p:txBody>
      </p:sp>
    </p:spTree>
    <p:extLst>
      <p:ext uri="{BB962C8B-B14F-4D97-AF65-F5344CB8AC3E}">
        <p14:creationId xmlns:p14="http://schemas.microsoft.com/office/powerpoint/2010/main" val="420426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Fuel Efficiency </a:t>
            </a:r>
            <a:endParaRPr lang="en-US" b="1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dirty="0" smtClean="0"/>
              <a:t>Safety Analysis</a:t>
            </a:r>
          </a:p>
          <a:p>
            <a:r>
              <a:rPr lang="en-US" dirty="0" smtClean="0"/>
              <a:t>Predictive Maintenance</a:t>
            </a:r>
          </a:p>
        </p:txBody>
      </p:sp>
    </p:spTree>
    <p:extLst>
      <p:ext uri="{BB962C8B-B14F-4D97-AF65-F5344CB8AC3E}">
        <p14:creationId xmlns:p14="http://schemas.microsoft.com/office/powerpoint/2010/main" val="286730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Fuel Efficiency Analysis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sz="2000" dirty="0" smtClean="0"/>
              <a:t>Observation by pilot: Fuel is sometimes more or less than the plan at some waypoints alone the flight path</a:t>
            </a:r>
            <a:endParaRPr lang="en-GB" sz="2000" dirty="0"/>
          </a:p>
          <a:p>
            <a:r>
              <a:rPr lang="en-GB" sz="2000" dirty="0" smtClean="0"/>
              <a:t>Question: How can we utilize this observation to reduce the amount of burnt fuel? It would save both in economy and environment terms.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484" y="3153751"/>
            <a:ext cx="4262033" cy="2955009"/>
          </a:xfrm>
          <a:prstGeom prst="rect">
            <a:avLst/>
          </a:prstGeom>
          <a:ln w="38100">
            <a:solidFill>
              <a:srgbClr val="0033CC"/>
            </a:solidFill>
          </a:ln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606876"/>
              </p:ext>
            </p:extLst>
          </p:nvPr>
        </p:nvGraphicFramePr>
        <p:xfrm>
          <a:off x="206644" y="3602555"/>
          <a:ext cx="438085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8719"/>
                <a:gridCol w="1704813"/>
                <a:gridCol w="1627321"/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Waypoint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Planned Fuel Left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Actual Fuel Left</a:t>
                      </a:r>
                      <a:endParaRPr lang="en-GB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…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…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…</a:t>
                      </a:r>
                      <a:endParaRPr lang="en-GB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M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120,000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121,000</a:t>
                      </a:r>
                      <a:endParaRPr lang="en-GB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N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100,000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97,000</a:t>
                      </a:r>
                      <a:endParaRPr lang="en-GB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P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70,000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60,000</a:t>
                      </a:r>
                      <a:endParaRPr lang="en-GB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…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…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…</a:t>
                      </a:r>
                      <a:endParaRPr lang="en-GB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169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Fuel Efficiency – Multi-flight Analysis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 smtClean="0"/>
              <a:t>Features are extracted based on flight dynamics and single-flight investigation.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773" y="2834234"/>
            <a:ext cx="3518115" cy="687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9" t="12469" r="1041" b="7160"/>
          <a:stretch/>
        </p:blipFill>
        <p:spPr bwMode="auto">
          <a:xfrm>
            <a:off x="672088" y="4170747"/>
            <a:ext cx="3978888" cy="20822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976" y="4170747"/>
            <a:ext cx="4192538" cy="1558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852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Insights – Take-off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924637"/>
            <a:ext cx="4587498" cy="3757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608" y="1924637"/>
            <a:ext cx="4683369" cy="3757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07390" y="1301851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Less efficient than planned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5065363" y="1301851"/>
            <a:ext cx="282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More efficient than planned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802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Insights – Descend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1007390" y="1301851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Less efficient than planned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5065363" y="1301851"/>
            <a:ext cx="282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More efficient than planned</a:t>
            </a:r>
            <a:endParaRPr lang="en-GB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668"/>
          <a:stretch/>
        </p:blipFill>
        <p:spPr bwMode="auto">
          <a:xfrm>
            <a:off x="0" y="1924637"/>
            <a:ext cx="4633012" cy="3757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936" y="1924638"/>
            <a:ext cx="4636767" cy="3757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333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Reflecting Points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 smtClean="0"/>
              <a:t>Is the plan always fixed and correct for a route? Should we use the plan to label the data?</a:t>
            </a:r>
          </a:p>
          <a:p>
            <a:pPr lvl="1"/>
            <a:r>
              <a:rPr lang="en-GB" dirty="0" smtClean="0"/>
              <a:t>Normalize the plans in the same route</a:t>
            </a:r>
          </a:p>
          <a:p>
            <a:pPr lvl="1"/>
            <a:r>
              <a:rPr lang="en-GB" dirty="0" smtClean="0"/>
              <a:t>Optimize the plan to guide pilots better</a:t>
            </a:r>
          </a:p>
          <a:p>
            <a:r>
              <a:rPr lang="en-GB" dirty="0" smtClean="0"/>
              <a:t>What are the reasons pilots deviate from a plan? </a:t>
            </a:r>
          </a:p>
          <a:p>
            <a:pPr lvl="1"/>
            <a:r>
              <a:rPr lang="en-GB" dirty="0" smtClean="0"/>
              <a:t>Give advices to pilots to save fuel under certain circumstances.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635430" y="2045776"/>
            <a:ext cx="8121111" cy="82141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635430" y="3314054"/>
            <a:ext cx="8121111" cy="82141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23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Fuel Efficiency </a:t>
            </a:r>
            <a:endParaRPr lang="en-US" dirty="0" smtClean="0"/>
          </a:p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Safety Analysis</a:t>
            </a:r>
          </a:p>
          <a:p>
            <a:r>
              <a:rPr lang="en-US" dirty="0" smtClean="0"/>
              <a:t>Predictive Maintenance</a:t>
            </a:r>
          </a:p>
        </p:txBody>
      </p:sp>
    </p:spTree>
    <p:extLst>
      <p:ext uri="{BB962C8B-B14F-4D97-AF65-F5344CB8AC3E}">
        <p14:creationId xmlns:p14="http://schemas.microsoft.com/office/powerpoint/2010/main" val="427640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 Description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sz="2000" dirty="0" smtClean="0"/>
              <a:t>The airline emphasizes on exploratory data analysis to find other possibilities of root causes that emerge recently and increase the chance of incidents.</a:t>
            </a:r>
          </a:p>
          <a:p>
            <a:r>
              <a:rPr lang="en-GB" sz="2000" dirty="0" smtClean="0"/>
              <a:t>They are keen on preventing future incidents by observing how risks trend.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29920" y="3515360"/>
            <a:ext cx="561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Video: </a:t>
            </a:r>
            <a:r>
              <a:rPr lang="en-GB" dirty="0">
                <a:hlinkClick r:id="rId2"/>
              </a:rPr>
              <a:t>https://www.youtube.com/watch?v=_</a:t>
            </a:r>
            <a:r>
              <a:rPr lang="en-GB" dirty="0" smtClean="0">
                <a:hlinkClick r:id="rId2"/>
              </a:rPr>
              <a:t>G2shnZ58h8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100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Design Flow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3869200" y="2348880"/>
            <a:ext cx="864096" cy="432048"/>
          </a:xfrm>
          <a:prstGeom prst="rect">
            <a:avLst/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 smtClean="0">
                <a:solidFill>
                  <a:schemeClr val="bg2"/>
                </a:solidFill>
              </a:rPr>
              <a:t>Random forest</a:t>
            </a:r>
          </a:p>
        </p:txBody>
      </p:sp>
      <p:sp>
        <p:nvSpPr>
          <p:cNvPr id="6" name="Rectangle 5">
            <a:hlinkClick r:id="rId3" action="ppaction://hlinksldjump"/>
          </p:cNvPr>
          <p:cNvSpPr/>
          <p:nvPr/>
        </p:nvSpPr>
        <p:spPr>
          <a:xfrm>
            <a:off x="1207791" y="3429000"/>
            <a:ext cx="1224137" cy="28803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 smtClean="0">
                <a:solidFill>
                  <a:schemeClr val="bg2"/>
                </a:solidFill>
              </a:rPr>
              <a:t>Thresholding</a:t>
            </a:r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1244518" y="4869160"/>
            <a:ext cx="1150682" cy="432048"/>
          </a:xfrm>
          <a:prstGeom prst="rect">
            <a:avLst/>
          </a:prstGeom>
          <a:solidFill>
            <a:srgbClr val="FF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 smtClean="0">
                <a:solidFill>
                  <a:schemeClr val="bg2"/>
                </a:solidFill>
              </a:rPr>
              <a:t>Hierarchical cluster</a:t>
            </a:r>
          </a:p>
        </p:txBody>
      </p:sp>
      <p:sp>
        <p:nvSpPr>
          <p:cNvPr id="8" name="Rectangle 7">
            <a:hlinkClick r:id="rId5" action="ppaction://hlinksldjump"/>
          </p:cNvPr>
          <p:cNvSpPr/>
          <p:nvPr/>
        </p:nvSpPr>
        <p:spPr>
          <a:xfrm>
            <a:off x="1203999" y="1881289"/>
            <a:ext cx="1227929" cy="32357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 smtClean="0">
                <a:solidFill>
                  <a:schemeClr val="bg2"/>
                </a:solidFill>
              </a:rPr>
              <a:t>1 Hz Feature</a:t>
            </a:r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780726" y="3826865"/>
            <a:ext cx="2080361" cy="432048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 smtClean="0">
                <a:solidFill>
                  <a:schemeClr val="bg2"/>
                </a:solidFill>
              </a:rPr>
              <a:t>Frequent itemsets</a:t>
            </a:r>
          </a:p>
          <a:p>
            <a:pPr algn="ctr"/>
            <a:r>
              <a:rPr lang="en-GB" sz="1200" b="1" dirty="0" smtClean="0">
                <a:solidFill>
                  <a:schemeClr val="bg2"/>
                </a:solidFill>
              </a:rPr>
              <a:t>(Pairs of two)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79803" y="2348880"/>
            <a:ext cx="1080120" cy="432048"/>
          </a:xfrm>
          <a:prstGeom prst="rect">
            <a:avLst/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 smtClean="0">
                <a:solidFill>
                  <a:schemeClr val="bg2"/>
                </a:solidFill>
              </a:rPr>
              <a:t>Pairwise regression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647955" y="2348880"/>
            <a:ext cx="864096" cy="432048"/>
          </a:xfrm>
          <a:prstGeom prst="rect">
            <a:avLst/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 smtClean="0">
                <a:solidFill>
                  <a:schemeClr val="bg2"/>
                </a:solidFill>
              </a:rPr>
              <a:t>Lasso</a:t>
            </a:r>
          </a:p>
        </p:txBody>
      </p:sp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1077136" y="3029502"/>
            <a:ext cx="1485856" cy="25202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 smtClean="0">
                <a:solidFill>
                  <a:schemeClr val="tx1"/>
                </a:solidFill>
              </a:rPr>
              <a:t>Top-30 Signals</a:t>
            </a:r>
          </a:p>
        </p:txBody>
      </p:sp>
      <p:sp>
        <p:nvSpPr>
          <p:cNvPr id="16" name="Hexagon 15">
            <a:hlinkClick r:id="rId8" action="ppaction://hlinksldjump"/>
          </p:cNvPr>
          <p:cNvSpPr/>
          <p:nvPr/>
        </p:nvSpPr>
        <p:spPr>
          <a:xfrm>
            <a:off x="899592" y="926157"/>
            <a:ext cx="1748363" cy="328877"/>
          </a:xfrm>
          <a:prstGeom prst="hexag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 smtClean="0">
                <a:solidFill>
                  <a:schemeClr val="tx1"/>
                </a:solidFill>
              </a:rPr>
              <a:t>Integrate data</a:t>
            </a:r>
          </a:p>
        </p:txBody>
      </p:sp>
      <p:sp>
        <p:nvSpPr>
          <p:cNvPr id="17" name="Rectangle 16">
            <a:hlinkClick r:id="rId9" action="ppaction://hlinksldjump"/>
          </p:cNvPr>
          <p:cNvSpPr/>
          <p:nvPr/>
        </p:nvSpPr>
        <p:spPr>
          <a:xfrm>
            <a:off x="3516611" y="1618829"/>
            <a:ext cx="1224136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 smtClean="0">
                <a:solidFill>
                  <a:schemeClr val="bg2"/>
                </a:solidFill>
              </a:rPr>
              <a:t>Time-series aggregation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076729" y="4438933"/>
            <a:ext cx="1486263" cy="25202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 smtClean="0">
                <a:solidFill>
                  <a:schemeClr val="tx1"/>
                </a:solidFill>
              </a:rPr>
              <a:t>Distance Metrics</a:t>
            </a:r>
          </a:p>
        </p:txBody>
      </p:sp>
      <p:sp>
        <p:nvSpPr>
          <p:cNvPr id="19" name="Rounded Rectangle 18">
            <a:hlinkClick r:id="rId10" action="ppaction://hlinksldjump"/>
          </p:cNvPr>
          <p:cNvSpPr/>
          <p:nvPr/>
        </p:nvSpPr>
        <p:spPr>
          <a:xfrm>
            <a:off x="2861088" y="4438933"/>
            <a:ext cx="1440160" cy="25202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 smtClean="0">
                <a:solidFill>
                  <a:schemeClr val="tx1"/>
                </a:solidFill>
              </a:rPr>
              <a:t>Network Viz</a:t>
            </a:r>
          </a:p>
        </p:txBody>
      </p:sp>
      <p:cxnSp>
        <p:nvCxnSpPr>
          <p:cNvPr id="22" name="Straight Arrow Connector 21"/>
          <p:cNvCxnSpPr>
            <a:stCxn id="8" idx="2"/>
            <a:endCxn id="12" idx="0"/>
          </p:cNvCxnSpPr>
          <p:nvPr/>
        </p:nvCxnSpPr>
        <p:spPr>
          <a:xfrm>
            <a:off x="1817964" y="2204864"/>
            <a:ext cx="1899" cy="144016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2" idx="3"/>
            <a:endCxn id="13" idx="1"/>
          </p:cNvCxnSpPr>
          <p:nvPr/>
        </p:nvCxnSpPr>
        <p:spPr>
          <a:xfrm>
            <a:off x="2359923" y="2564904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3" idx="2"/>
            <a:endCxn id="15" idx="0"/>
          </p:cNvCxnSpPr>
          <p:nvPr/>
        </p:nvCxnSpPr>
        <p:spPr>
          <a:xfrm flipH="1">
            <a:off x="1820064" y="2780928"/>
            <a:ext cx="1259939" cy="24857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5" idx="2"/>
            <a:endCxn id="15" idx="0"/>
          </p:cNvCxnSpPr>
          <p:nvPr/>
        </p:nvCxnSpPr>
        <p:spPr>
          <a:xfrm flipH="1">
            <a:off x="1820064" y="2780928"/>
            <a:ext cx="2481184" cy="24857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9" idx="2"/>
            <a:endCxn id="8" idx="0"/>
          </p:cNvCxnSpPr>
          <p:nvPr/>
        </p:nvCxnSpPr>
        <p:spPr>
          <a:xfrm>
            <a:off x="1816562" y="1688287"/>
            <a:ext cx="1402" cy="19300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6" idx="2"/>
            <a:endCxn id="10" idx="0"/>
          </p:cNvCxnSpPr>
          <p:nvPr/>
        </p:nvCxnSpPr>
        <p:spPr>
          <a:xfrm>
            <a:off x="1819860" y="3717032"/>
            <a:ext cx="1047" cy="109833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0" idx="2"/>
            <a:endCxn id="18" idx="0"/>
          </p:cNvCxnSpPr>
          <p:nvPr/>
        </p:nvCxnSpPr>
        <p:spPr>
          <a:xfrm flipH="1">
            <a:off x="1819861" y="4258913"/>
            <a:ext cx="1046" cy="18002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18" idx="3"/>
            <a:endCxn id="19" idx="1"/>
          </p:cNvCxnSpPr>
          <p:nvPr/>
        </p:nvCxnSpPr>
        <p:spPr>
          <a:xfrm>
            <a:off x="2562992" y="4564947"/>
            <a:ext cx="298096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18" idx="2"/>
            <a:endCxn id="7" idx="0"/>
          </p:cNvCxnSpPr>
          <p:nvPr/>
        </p:nvCxnSpPr>
        <p:spPr>
          <a:xfrm flipH="1">
            <a:off x="1819859" y="4690961"/>
            <a:ext cx="2" cy="17819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ounded Rectangle 70">
            <a:hlinkClick r:id="" action="ppaction://noaction"/>
          </p:cNvPr>
          <p:cNvSpPr/>
          <p:nvPr/>
        </p:nvSpPr>
        <p:spPr>
          <a:xfrm>
            <a:off x="6132846" y="1186025"/>
            <a:ext cx="1486263" cy="25202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 smtClean="0">
                <a:solidFill>
                  <a:schemeClr val="tx1"/>
                </a:solidFill>
              </a:rPr>
              <a:t>Signal Clusters</a:t>
            </a:r>
          </a:p>
        </p:txBody>
      </p:sp>
      <p:cxnSp>
        <p:nvCxnSpPr>
          <p:cNvPr id="73" name="Straight Arrow Connector 72"/>
          <p:cNvCxnSpPr>
            <a:stCxn id="7" idx="2"/>
            <a:endCxn id="37" idx="0"/>
          </p:cNvCxnSpPr>
          <p:nvPr/>
        </p:nvCxnSpPr>
        <p:spPr>
          <a:xfrm flipH="1">
            <a:off x="1816562" y="5301208"/>
            <a:ext cx="3297" cy="300125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ounded Rectangle 85">
            <a:hlinkClick r:id="" action="ppaction://noaction"/>
          </p:cNvPr>
          <p:cNvSpPr/>
          <p:nvPr/>
        </p:nvSpPr>
        <p:spPr>
          <a:xfrm>
            <a:off x="6133050" y="3112238"/>
            <a:ext cx="1485856" cy="25202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 smtClean="0">
                <a:solidFill>
                  <a:schemeClr val="tx1"/>
                </a:solidFill>
              </a:rPr>
              <a:t>Group Indices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29187" y="4335487"/>
            <a:ext cx="1562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Correlation</a:t>
            </a:r>
          </a:p>
          <a:p>
            <a:r>
              <a:rPr lang="en-GB" sz="1200" dirty="0" smtClean="0"/>
              <a:t>strength</a:t>
            </a:r>
            <a:endParaRPr lang="en-GB" sz="1200" dirty="0"/>
          </a:p>
        </p:txBody>
      </p:sp>
      <p:cxnSp>
        <p:nvCxnSpPr>
          <p:cNvPr id="103" name="Curved Connector 102"/>
          <p:cNvCxnSpPr>
            <a:stCxn id="9" idx="3"/>
            <a:endCxn id="17" idx="0"/>
          </p:cNvCxnSpPr>
          <p:nvPr/>
        </p:nvCxnSpPr>
        <p:spPr>
          <a:xfrm>
            <a:off x="2429125" y="1550532"/>
            <a:ext cx="1699554" cy="68297"/>
          </a:xfrm>
          <a:prstGeom prst="curvedConnector2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ounded Rectangle 113">
            <a:hlinkClick r:id="" action="ppaction://noaction"/>
          </p:cNvPr>
          <p:cNvSpPr/>
          <p:nvPr/>
        </p:nvSpPr>
        <p:spPr>
          <a:xfrm>
            <a:off x="6054430" y="3603433"/>
            <a:ext cx="1643095" cy="25202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 smtClean="0">
                <a:solidFill>
                  <a:schemeClr val="tx1"/>
                </a:solidFill>
              </a:rPr>
              <a:t>Group Index Trend</a:t>
            </a:r>
          </a:p>
        </p:txBody>
      </p:sp>
      <p:cxnSp>
        <p:nvCxnSpPr>
          <p:cNvPr id="50" name="Straight Arrow Connector 49"/>
          <p:cNvCxnSpPr>
            <a:stCxn id="86" idx="2"/>
            <a:endCxn id="114" idx="0"/>
          </p:cNvCxnSpPr>
          <p:nvPr/>
        </p:nvCxnSpPr>
        <p:spPr>
          <a:xfrm>
            <a:off x="6875978" y="3364266"/>
            <a:ext cx="0" cy="239167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203999" y="1412776"/>
            <a:ext cx="1225126" cy="2755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 smtClean="0">
                <a:solidFill>
                  <a:schemeClr val="tx1"/>
                </a:solidFill>
              </a:rPr>
              <a:t>Pre-process</a:t>
            </a:r>
          </a:p>
        </p:txBody>
      </p:sp>
      <p:cxnSp>
        <p:nvCxnSpPr>
          <p:cNvPr id="130" name="Curved Connector 129"/>
          <p:cNvCxnSpPr>
            <a:stCxn id="17" idx="2"/>
            <a:endCxn id="8" idx="3"/>
          </p:cNvCxnSpPr>
          <p:nvPr/>
        </p:nvCxnSpPr>
        <p:spPr>
          <a:xfrm rot="5400000">
            <a:off x="3248200" y="1162598"/>
            <a:ext cx="64208" cy="1696751"/>
          </a:xfrm>
          <a:prstGeom prst="curvedConnector2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5" idx="2"/>
            <a:endCxn id="6" idx="0"/>
          </p:cNvCxnSpPr>
          <p:nvPr/>
        </p:nvCxnSpPr>
        <p:spPr>
          <a:xfrm flipH="1">
            <a:off x="1819860" y="3281530"/>
            <a:ext cx="204" cy="14747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endCxn id="9" idx="0"/>
          </p:cNvCxnSpPr>
          <p:nvPr/>
        </p:nvCxnSpPr>
        <p:spPr>
          <a:xfrm>
            <a:off x="1816562" y="1255034"/>
            <a:ext cx="0" cy="15774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54" idx="1"/>
            <a:endCxn id="86" idx="0"/>
          </p:cNvCxnSpPr>
          <p:nvPr/>
        </p:nvCxnSpPr>
        <p:spPr>
          <a:xfrm rot="5400000">
            <a:off x="6541170" y="2776305"/>
            <a:ext cx="670742" cy="112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loud 53">
            <a:hlinkClick r:id="" action="ppaction://noaction"/>
          </p:cNvPr>
          <p:cNvSpPr/>
          <p:nvPr/>
        </p:nvSpPr>
        <p:spPr>
          <a:xfrm>
            <a:off x="5841267" y="1726327"/>
            <a:ext cx="2071671" cy="715931"/>
          </a:xfrm>
          <a:prstGeom prst="cloud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Components iteratively refined</a:t>
            </a:r>
          </a:p>
        </p:txBody>
      </p:sp>
      <p:sp>
        <p:nvSpPr>
          <p:cNvPr id="74" name="Rectangle 73">
            <a:hlinkClick r:id="rId11" action="ppaction://hlinksldjump"/>
          </p:cNvPr>
          <p:cNvSpPr/>
          <p:nvPr/>
        </p:nvSpPr>
        <p:spPr>
          <a:xfrm>
            <a:off x="3031745" y="3011500"/>
            <a:ext cx="1674909" cy="288032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 smtClean="0">
                <a:solidFill>
                  <a:schemeClr val="bg2"/>
                </a:solidFill>
              </a:rPr>
              <a:t>Correlation checked</a:t>
            </a:r>
          </a:p>
        </p:txBody>
      </p:sp>
      <p:cxnSp>
        <p:nvCxnSpPr>
          <p:cNvPr id="77" name="Straight Arrow Connector 76"/>
          <p:cNvCxnSpPr>
            <a:stCxn id="15" idx="3"/>
            <a:endCxn id="74" idx="1"/>
          </p:cNvCxnSpPr>
          <p:nvPr/>
        </p:nvCxnSpPr>
        <p:spPr>
          <a:xfrm>
            <a:off x="2562992" y="3155516"/>
            <a:ext cx="468753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hlinkClick r:id="rId12" action="ppaction://hlinksldjump"/>
          </p:cNvPr>
          <p:cNvSpPr/>
          <p:nvPr/>
        </p:nvSpPr>
        <p:spPr>
          <a:xfrm>
            <a:off x="3142003" y="3429000"/>
            <a:ext cx="1454394" cy="288032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 smtClean="0">
                <a:solidFill>
                  <a:schemeClr val="bg2"/>
                </a:solidFill>
              </a:rPr>
              <a:t>Cross validation</a:t>
            </a:r>
          </a:p>
        </p:txBody>
      </p:sp>
      <p:cxnSp>
        <p:nvCxnSpPr>
          <p:cNvPr id="84" name="Straight Arrow Connector 83"/>
          <p:cNvCxnSpPr>
            <a:stCxn id="74" idx="2"/>
            <a:endCxn id="83" idx="0"/>
          </p:cNvCxnSpPr>
          <p:nvPr/>
        </p:nvCxnSpPr>
        <p:spPr>
          <a:xfrm>
            <a:off x="3869200" y="3299532"/>
            <a:ext cx="0" cy="129468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hlinkClick r:id="rId13" action="ppaction://hlinksldjump"/>
          </p:cNvPr>
          <p:cNvSpPr/>
          <p:nvPr/>
        </p:nvSpPr>
        <p:spPr>
          <a:xfrm>
            <a:off x="3303145" y="3868580"/>
            <a:ext cx="1132109" cy="394223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 smtClean="0">
                <a:solidFill>
                  <a:schemeClr val="bg2"/>
                </a:solidFill>
              </a:rPr>
              <a:t>Good/bad comparison</a:t>
            </a:r>
          </a:p>
        </p:txBody>
      </p:sp>
      <p:cxnSp>
        <p:nvCxnSpPr>
          <p:cNvPr id="92" name="Straight Arrow Connector 91"/>
          <p:cNvCxnSpPr>
            <a:stCxn id="83" idx="2"/>
            <a:endCxn id="91" idx="0"/>
          </p:cNvCxnSpPr>
          <p:nvPr/>
        </p:nvCxnSpPr>
        <p:spPr>
          <a:xfrm>
            <a:off x="3869200" y="3717032"/>
            <a:ext cx="0" cy="151548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>
            <a:hlinkClick r:id="rId14" action="ppaction://hlinksldjump" tooltip="Data joining and preparation"/>
          </p:cNvPr>
          <p:cNvSpPr/>
          <p:nvPr/>
        </p:nvSpPr>
        <p:spPr>
          <a:xfrm>
            <a:off x="166148" y="858568"/>
            <a:ext cx="373404" cy="37340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5" name="Oval 144">
            <a:hlinkClick r:id="rId14" action="ppaction://hlinksldjump" tooltip="Individual signal ranking"/>
          </p:cNvPr>
          <p:cNvSpPr/>
          <p:nvPr/>
        </p:nvSpPr>
        <p:spPr>
          <a:xfrm>
            <a:off x="166148" y="2323188"/>
            <a:ext cx="373404" cy="37340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47" name="Oval 146">
            <a:hlinkClick r:id="rId14" action="ppaction://hlinksldjump" tooltip="Emergent risk identification"/>
          </p:cNvPr>
          <p:cNvSpPr/>
          <p:nvPr/>
        </p:nvSpPr>
        <p:spPr>
          <a:xfrm>
            <a:off x="5234052" y="2983587"/>
            <a:ext cx="373404" cy="37340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25" name="Curved Connector 24"/>
          <p:cNvCxnSpPr>
            <a:stCxn id="12" idx="3"/>
            <a:endCxn id="5" idx="0"/>
          </p:cNvCxnSpPr>
          <p:nvPr/>
        </p:nvCxnSpPr>
        <p:spPr>
          <a:xfrm flipV="1">
            <a:off x="2359923" y="2348880"/>
            <a:ext cx="1941325" cy="216024"/>
          </a:xfrm>
          <a:prstGeom prst="curvedConnector4">
            <a:avLst>
              <a:gd name="adj1" fmla="val 4331"/>
              <a:gd name="adj2" fmla="val 159966"/>
            </a:avLst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1720159" y="5601333"/>
            <a:ext cx="192806" cy="175565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Elbow Connector 40"/>
          <p:cNvCxnSpPr>
            <a:stCxn id="37" idx="6"/>
            <a:endCxn id="71" idx="1"/>
          </p:cNvCxnSpPr>
          <p:nvPr/>
        </p:nvCxnSpPr>
        <p:spPr>
          <a:xfrm flipV="1">
            <a:off x="1912965" y="1312039"/>
            <a:ext cx="4219881" cy="4377077"/>
          </a:xfrm>
          <a:prstGeom prst="bentConnector3">
            <a:avLst>
              <a:gd name="adj1" fmla="val 72797"/>
            </a:avLst>
          </a:prstGeom>
          <a:ln w="3175"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71" idx="2"/>
            <a:endCxn id="54" idx="3"/>
          </p:cNvCxnSpPr>
          <p:nvPr/>
        </p:nvCxnSpPr>
        <p:spPr>
          <a:xfrm rot="16200000" flipH="1">
            <a:off x="6711936" y="1602094"/>
            <a:ext cx="329208" cy="112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hlinkClick r:id="rId14" action="ppaction://hlinksldjump" tooltip="Group identification"/>
          </p:cNvPr>
          <p:cNvSpPr/>
          <p:nvPr/>
        </p:nvSpPr>
        <p:spPr>
          <a:xfrm>
            <a:off x="166148" y="3398544"/>
            <a:ext cx="373404" cy="37340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4122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Diagram 25"/>
          <p:cNvGraphicFramePr/>
          <p:nvPr>
            <p:extLst/>
          </p:nvPr>
        </p:nvGraphicFramePr>
        <p:xfrm>
          <a:off x="755576" y="1124744"/>
          <a:ext cx="7344816" cy="4840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Feature Importance</a:t>
            </a:r>
            <a:r>
              <a:rPr lang="en-GB" dirty="0"/>
              <a:t> </a:t>
            </a:r>
            <a:r>
              <a:rPr lang="en-GB" dirty="0" smtClean="0"/>
              <a:t>by Altitude</a:t>
            </a:r>
            <a:endParaRPr lang="en-GB" dirty="0"/>
          </a:p>
        </p:txBody>
      </p:sp>
      <p:sp>
        <p:nvSpPr>
          <p:cNvPr id="27" name="Rectangle 26"/>
          <p:cNvSpPr/>
          <p:nvPr/>
        </p:nvSpPr>
        <p:spPr>
          <a:xfrm>
            <a:off x="1115616" y="5301208"/>
            <a:ext cx="7344816" cy="7200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 smtClean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884368" y="4962654"/>
            <a:ext cx="10706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RUNWAY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323528" y="908720"/>
            <a:ext cx="86315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Feature Importance </a:t>
            </a:r>
            <a:r>
              <a:rPr lang="en-GB" dirty="0" smtClean="0"/>
              <a:t>result by Altitude – based on one fleet landed </a:t>
            </a:r>
            <a:r>
              <a:rPr lang="en-GB" dirty="0"/>
              <a:t>at </a:t>
            </a:r>
            <a:r>
              <a:rPr lang="en-GB" dirty="0" smtClean="0"/>
              <a:t>one </a:t>
            </a:r>
            <a:r>
              <a:rPr lang="en-GB" dirty="0"/>
              <a:t>airport. </a:t>
            </a:r>
          </a:p>
        </p:txBody>
      </p:sp>
    </p:spTree>
    <p:extLst>
      <p:ext uri="{BB962C8B-B14F-4D97-AF65-F5344CB8AC3E}">
        <p14:creationId xmlns:p14="http://schemas.microsoft.com/office/powerpoint/2010/main" val="106854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/>
          <p:cNvCxnSpPr/>
          <p:nvPr/>
        </p:nvCxnSpPr>
        <p:spPr>
          <a:xfrm flipH="1">
            <a:off x="11389781" y="69141"/>
            <a:ext cx="1137044" cy="0"/>
          </a:xfrm>
          <a:prstGeom prst="line">
            <a:avLst/>
          </a:prstGeom>
          <a:ln>
            <a:solidFill>
              <a:srgbClr val="C6DBD8"/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38" y="371475"/>
            <a:ext cx="8699055" cy="170351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4800" dirty="0">
                <a:solidFill>
                  <a:srgbClr val="00AFD5"/>
                </a:solidFill>
              </a:rPr>
              <a:t>Decades of experience </a:t>
            </a:r>
            <a:r>
              <a:rPr lang="en-GB" sz="4000" dirty="0"/>
              <a:t/>
            </a:r>
            <a:br>
              <a:rPr lang="en-GB" sz="4000" dirty="0"/>
            </a:br>
            <a:r>
              <a:rPr lang="en-GB" sz="4000" dirty="0"/>
              <a:t>turning data into insight</a:t>
            </a:r>
            <a:endParaRPr lang="en-GB" sz="5000" dirty="0">
              <a:solidFill>
                <a:srgbClr val="00AFD5"/>
              </a:solidFill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 flipH="1">
            <a:off x="1993112" y="-280972"/>
            <a:ext cx="1974987" cy="1"/>
          </a:xfrm>
          <a:prstGeom prst="line">
            <a:avLst/>
          </a:prstGeom>
          <a:ln>
            <a:solidFill>
              <a:srgbClr val="C6DBD8"/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-5172500" y="661081"/>
            <a:ext cx="948033" cy="0"/>
          </a:xfrm>
          <a:prstGeom prst="line">
            <a:avLst/>
          </a:prstGeom>
          <a:ln>
            <a:solidFill>
              <a:srgbClr val="C6DBD8"/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 rot="1293437">
            <a:off x="6482254" y="4472784"/>
            <a:ext cx="2820139" cy="3011826"/>
            <a:chOff x="6815487" y="3987518"/>
            <a:chExt cx="2820139" cy="3011826"/>
          </a:xfrm>
        </p:grpSpPr>
        <p:sp>
          <p:nvSpPr>
            <p:cNvPr id="81" name="Freeform: Shape 6"/>
            <p:cNvSpPr/>
            <p:nvPr/>
          </p:nvSpPr>
          <p:spPr>
            <a:xfrm rot="195669">
              <a:off x="8820579" y="3987518"/>
              <a:ext cx="815047" cy="740925"/>
            </a:xfrm>
            <a:custGeom>
              <a:avLst/>
              <a:gdLst>
                <a:gd name="connsiteX0" fmla="*/ 0 w 1628775"/>
                <a:gd name="connsiteY0" fmla="*/ 1228725 h 1228725"/>
                <a:gd name="connsiteX1" fmla="*/ 609600 w 1628775"/>
                <a:gd name="connsiteY1" fmla="*/ 533400 h 1228725"/>
                <a:gd name="connsiteX2" fmla="*/ 1628775 w 1628775"/>
                <a:gd name="connsiteY2" fmla="*/ 0 h 122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8775" h="1228725">
                  <a:moveTo>
                    <a:pt x="0" y="1228725"/>
                  </a:moveTo>
                  <a:cubicBezTo>
                    <a:pt x="169069" y="983456"/>
                    <a:pt x="338138" y="738187"/>
                    <a:pt x="609600" y="533400"/>
                  </a:cubicBezTo>
                  <a:cubicBezTo>
                    <a:pt x="881063" y="328612"/>
                    <a:pt x="1254919" y="164306"/>
                    <a:pt x="1628775" y="0"/>
                  </a:cubicBezTo>
                </a:path>
              </a:pathLst>
            </a:custGeom>
            <a:noFill/>
            <a:ln w="76200">
              <a:solidFill>
                <a:srgbClr val="00AFD5">
                  <a:alpha val="50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2" name="Straight Connector 81"/>
            <p:cNvCxnSpPr>
              <a:cxnSpLocks/>
            </p:cNvCxnSpPr>
            <p:nvPr/>
          </p:nvCxnSpPr>
          <p:spPr>
            <a:xfrm rot="20306563" flipV="1">
              <a:off x="6815487" y="6471602"/>
              <a:ext cx="873054" cy="527742"/>
            </a:xfrm>
            <a:prstGeom prst="line">
              <a:avLst/>
            </a:prstGeom>
            <a:ln w="76200">
              <a:solidFill>
                <a:srgbClr val="00AFD5">
                  <a:alpha val="5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75860">
              <a:off x="7223333" y="4724684"/>
              <a:ext cx="1890713" cy="1837772"/>
            </a:xfrm>
            <a:prstGeom prst="rect">
              <a:avLst/>
            </a:prstGeom>
          </p:spPr>
        </p:pic>
      </p:grpSp>
      <p:sp>
        <p:nvSpPr>
          <p:cNvPr id="96" name="TextBox 95"/>
          <p:cNvSpPr txBox="1"/>
          <p:nvPr/>
        </p:nvSpPr>
        <p:spPr>
          <a:xfrm>
            <a:off x="581988" y="2824223"/>
            <a:ext cx="2279868" cy="1827659"/>
          </a:xfrm>
          <a:prstGeom prst="rect">
            <a:avLst/>
          </a:prstGeom>
          <a:solidFill>
            <a:srgbClr val="00AFD5">
              <a:alpha val="20000"/>
            </a:srgbClr>
          </a:solidFill>
          <a:ln w="12700">
            <a:solidFill>
              <a:srgbClr val="00AFD5"/>
            </a:solidFill>
          </a:ln>
        </p:spPr>
        <p:txBody>
          <a:bodyPr wrap="square" lIns="180000" tIns="180000" rIns="180000" bIns="180000" rtlCol="0">
            <a:noAutofit/>
          </a:bodyPr>
          <a:lstStyle/>
          <a:p>
            <a:pPr algn="ctr"/>
            <a:r>
              <a:rPr lang="en-GB" sz="16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Close to </a:t>
            </a:r>
            <a:endParaRPr lang="en-GB" sz="16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2800" b="1" dirty="0">
                <a:solidFill>
                  <a:srgbClr val="00AF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 Years </a:t>
            </a:r>
            <a:endParaRPr lang="en-GB" sz="2800" b="1" dirty="0" smtClean="0">
              <a:solidFill>
                <a:srgbClr val="00AF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16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experience </a:t>
            </a:r>
          </a:p>
          <a:p>
            <a:pPr algn="ctr"/>
            <a:r>
              <a:rPr lang="en-GB" sz="16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Data Integration </a:t>
            </a:r>
            <a:endParaRPr lang="en-GB" sz="16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1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GB" sz="16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Analytics</a:t>
            </a:r>
            <a:endParaRPr lang="en-GB" sz="16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7" name="Group 96"/>
          <p:cNvGrpSpPr/>
          <p:nvPr/>
        </p:nvGrpSpPr>
        <p:grpSpPr>
          <a:xfrm rot="16200000">
            <a:off x="1649605" y="4734376"/>
            <a:ext cx="1159082" cy="994094"/>
            <a:chOff x="8525360" y="931244"/>
            <a:chExt cx="517049" cy="372939"/>
          </a:xfrm>
        </p:grpSpPr>
        <p:sp>
          <p:nvSpPr>
            <p:cNvPr id="98" name="object 19"/>
            <p:cNvSpPr/>
            <p:nvPr/>
          </p:nvSpPr>
          <p:spPr>
            <a:xfrm>
              <a:off x="8591615" y="931244"/>
              <a:ext cx="450794" cy="310515"/>
            </a:xfrm>
            <a:custGeom>
              <a:avLst/>
              <a:gdLst/>
              <a:ahLst/>
              <a:cxnLst/>
              <a:rect l="l" t="t" r="r" b="b"/>
              <a:pathLst>
                <a:path w="552450" h="310515">
                  <a:moveTo>
                    <a:pt x="0" y="310032"/>
                  </a:moveTo>
                  <a:lnTo>
                    <a:pt x="310032" y="0"/>
                  </a:lnTo>
                  <a:lnTo>
                    <a:pt x="552386" y="0"/>
                  </a:lnTo>
                </a:path>
              </a:pathLst>
            </a:custGeom>
            <a:ln w="19050">
              <a:solidFill>
                <a:srgbClr val="00AFD5"/>
              </a:solidFill>
            </a:ln>
          </p:spPr>
          <p:txBody>
            <a:bodyPr wrap="square" lIns="0" tIns="0" rIns="0" bIns="0" rtlCol="0"/>
            <a:lstStyle/>
            <a:p>
              <a:endParaRPr sz="4060"/>
            </a:p>
          </p:txBody>
        </p:sp>
        <p:sp>
          <p:nvSpPr>
            <p:cNvPr id="99" name="object 20"/>
            <p:cNvSpPr/>
            <p:nvPr/>
          </p:nvSpPr>
          <p:spPr>
            <a:xfrm>
              <a:off x="8525360" y="1235603"/>
              <a:ext cx="82520" cy="68580"/>
            </a:xfrm>
            <a:custGeom>
              <a:avLst/>
              <a:gdLst/>
              <a:ahLst/>
              <a:cxnLst/>
              <a:rect l="l" t="t" r="r" b="b"/>
              <a:pathLst>
                <a:path w="68579" h="68580">
                  <a:moveTo>
                    <a:pt x="10001" y="10001"/>
                  </a:moveTo>
                  <a:lnTo>
                    <a:pt x="2500" y="21298"/>
                  </a:lnTo>
                  <a:lnTo>
                    <a:pt x="0" y="34150"/>
                  </a:lnTo>
                  <a:lnTo>
                    <a:pt x="2500" y="47002"/>
                  </a:lnTo>
                  <a:lnTo>
                    <a:pt x="10001" y="58299"/>
                  </a:lnTo>
                  <a:lnTo>
                    <a:pt x="21303" y="65807"/>
                  </a:lnTo>
                  <a:lnTo>
                    <a:pt x="34155" y="68310"/>
                  </a:lnTo>
                  <a:lnTo>
                    <a:pt x="47004" y="65807"/>
                  </a:lnTo>
                  <a:lnTo>
                    <a:pt x="58299" y="58299"/>
                  </a:lnTo>
                  <a:lnTo>
                    <a:pt x="65807" y="47004"/>
                  </a:lnTo>
                  <a:lnTo>
                    <a:pt x="68310" y="34155"/>
                  </a:lnTo>
                  <a:lnTo>
                    <a:pt x="65807" y="21303"/>
                  </a:lnTo>
                  <a:lnTo>
                    <a:pt x="58299" y="10001"/>
                  </a:lnTo>
                  <a:lnTo>
                    <a:pt x="47002" y="2500"/>
                  </a:lnTo>
                  <a:lnTo>
                    <a:pt x="34150" y="0"/>
                  </a:lnTo>
                  <a:lnTo>
                    <a:pt x="21298" y="2500"/>
                  </a:lnTo>
                  <a:lnTo>
                    <a:pt x="10001" y="10001"/>
                  </a:lnTo>
                  <a:close/>
                </a:path>
              </a:pathLst>
            </a:custGeom>
            <a:ln w="19050">
              <a:solidFill>
                <a:srgbClr val="00AFD5"/>
              </a:solidFill>
            </a:ln>
          </p:spPr>
          <p:txBody>
            <a:bodyPr wrap="square" lIns="0" tIns="0" rIns="0" bIns="0" rtlCol="0"/>
            <a:lstStyle/>
            <a:p>
              <a:endParaRPr sz="4060"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3229502" y="1948540"/>
            <a:ext cx="2672552" cy="3607932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rgbClr val="00AFD5"/>
            </a:solidFill>
          </a:ln>
        </p:spPr>
        <p:txBody>
          <a:bodyPr wrap="square" lIns="180000" tIns="180000" rIns="180000" bIns="180000" rtlCol="0">
            <a:noAutofit/>
          </a:bodyPr>
          <a:lstStyle/>
          <a:p>
            <a:pPr algn="ctr"/>
            <a:r>
              <a:rPr lang="en-GB" sz="2800" b="1" dirty="0" smtClean="0">
                <a:solidFill>
                  <a:srgbClr val="00AF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1,300</a:t>
            </a:r>
          </a:p>
          <a:p>
            <a:pPr algn="ctr"/>
            <a:endParaRPr lang="en-GB" sz="500" b="1" dirty="0">
              <a:solidFill>
                <a:srgbClr val="00AF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16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Aerospace Customers</a:t>
            </a:r>
            <a:endParaRPr lang="en-GB" sz="16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1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GB" sz="16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 our Data Services</a:t>
            </a:r>
          </a:p>
          <a:p>
            <a:pPr algn="ctr"/>
            <a:endParaRPr lang="en-GB" sz="5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2800" b="1" dirty="0" smtClean="0">
                <a:solidFill>
                  <a:srgbClr val="00AF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13,000 </a:t>
            </a:r>
          </a:p>
          <a:p>
            <a:pPr algn="ctr">
              <a:spcAft>
                <a:spcPts val="600"/>
              </a:spcAft>
            </a:pPr>
            <a:r>
              <a:rPr lang="en-GB" sz="16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Engines,</a:t>
            </a:r>
          </a:p>
          <a:p>
            <a:pPr algn="ctr"/>
            <a:r>
              <a:rPr lang="en-GB" sz="16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</a:p>
          <a:p>
            <a:pPr algn="ctr"/>
            <a:r>
              <a:rPr lang="en-GB" sz="2800" b="1" dirty="0" smtClean="0">
                <a:solidFill>
                  <a:srgbClr val="00AF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6000-8000 </a:t>
            </a:r>
            <a:r>
              <a:rPr lang="en-GB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 flights </a:t>
            </a:r>
            <a:r>
              <a:rPr lang="en-GB" sz="16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monitored</a:t>
            </a:r>
            <a:r>
              <a:rPr lang="en-GB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 day in civil aerospace</a:t>
            </a:r>
          </a:p>
          <a:p>
            <a:pPr algn="ctr"/>
            <a:endParaRPr lang="en-GB" sz="2800" b="1" dirty="0">
              <a:solidFill>
                <a:srgbClr val="00AF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GB" sz="2800" b="1" dirty="0">
              <a:solidFill>
                <a:srgbClr val="00AF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1" name="Group 100"/>
          <p:cNvGrpSpPr/>
          <p:nvPr/>
        </p:nvGrpSpPr>
        <p:grpSpPr>
          <a:xfrm>
            <a:off x="4145514" y="5567026"/>
            <a:ext cx="829680" cy="1095216"/>
            <a:chOff x="4213664" y="3645508"/>
            <a:chExt cx="829680" cy="1095216"/>
          </a:xfrm>
        </p:grpSpPr>
        <p:sp>
          <p:nvSpPr>
            <p:cNvPr id="102" name="object 19"/>
            <p:cNvSpPr/>
            <p:nvPr/>
          </p:nvSpPr>
          <p:spPr>
            <a:xfrm rot="16200000">
              <a:off x="4061547" y="3797625"/>
              <a:ext cx="957079" cy="652846"/>
            </a:xfrm>
            <a:custGeom>
              <a:avLst/>
              <a:gdLst/>
              <a:ahLst/>
              <a:cxnLst/>
              <a:rect l="l" t="t" r="r" b="b"/>
              <a:pathLst>
                <a:path w="552450" h="310515">
                  <a:moveTo>
                    <a:pt x="0" y="310032"/>
                  </a:moveTo>
                  <a:lnTo>
                    <a:pt x="310032" y="0"/>
                  </a:lnTo>
                  <a:lnTo>
                    <a:pt x="552386" y="0"/>
                  </a:lnTo>
                </a:path>
              </a:pathLst>
            </a:custGeom>
            <a:ln w="19050">
              <a:solidFill>
                <a:srgbClr val="00AFD5"/>
              </a:solidFill>
            </a:ln>
          </p:spPr>
          <p:txBody>
            <a:bodyPr wrap="square" lIns="0" tIns="0" rIns="0" bIns="0" rtlCol="0"/>
            <a:lstStyle/>
            <a:p>
              <a:endParaRPr sz="4060"/>
            </a:p>
          </p:txBody>
        </p:sp>
        <p:sp>
          <p:nvSpPr>
            <p:cNvPr id="103" name="object 20"/>
            <p:cNvSpPr/>
            <p:nvPr/>
          </p:nvSpPr>
          <p:spPr>
            <a:xfrm rot="16200000">
              <a:off x="4859448" y="4556828"/>
              <a:ext cx="184987" cy="182805"/>
            </a:xfrm>
            <a:custGeom>
              <a:avLst/>
              <a:gdLst/>
              <a:ahLst/>
              <a:cxnLst/>
              <a:rect l="l" t="t" r="r" b="b"/>
              <a:pathLst>
                <a:path w="68579" h="68580">
                  <a:moveTo>
                    <a:pt x="10001" y="10001"/>
                  </a:moveTo>
                  <a:lnTo>
                    <a:pt x="2500" y="21298"/>
                  </a:lnTo>
                  <a:lnTo>
                    <a:pt x="0" y="34150"/>
                  </a:lnTo>
                  <a:lnTo>
                    <a:pt x="2500" y="47002"/>
                  </a:lnTo>
                  <a:lnTo>
                    <a:pt x="10001" y="58299"/>
                  </a:lnTo>
                  <a:lnTo>
                    <a:pt x="21303" y="65807"/>
                  </a:lnTo>
                  <a:lnTo>
                    <a:pt x="34155" y="68310"/>
                  </a:lnTo>
                  <a:lnTo>
                    <a:pt x="47004" y="65807"/>
                  </a:lnTo>
                  <a:lnTo>
                    <a:pt x="58299" y="58299"/>
                  </a:lnTo>
                  <a:lnTo>
                    <a:pt x="65807" y="47004"/>
                  </a:lnTo>
                  <a:lnTo>
                    <a:pt x="68310" y="34155"/>
                  </a:lnTo>
                  <a:lnTo>
                    <a:pt x="65807" y="21303"/>
                  </a:lnTo>
                  <a:lnTo>
                    <a:pt x="58299" y="10001"/>
                  </a:lnTo>
                  <a:lnTo>
                    <a:pt x="47002" y="2500"/>
                  </a:lnTo>
                  <a:lnTo>
                    <a:pt x="34150" y="0"/>
                  </a:lnTo>
                  <a:lnTo>
                    <a:pt x="21298" y="2500"/>
                  </a:lnTo>
                  <a:lnTo>
                    <a:pt x="10001" y="10001"/>
                  </a:lnTo>
                  <a:close/>
                </a:path>
              </a:pathLst>
            </a:custGeom>
            <a:ln w="19050">
              <a:solidFill>
                <a:srgbClr val="00AFD5"/>
              </a:solidFill>
            </a:ln>
          </p:spPr>
          <p:txBody>
            <a:bodyPr wrap="square" lIns="0" tIns="0" rIns="0" bIns="0" rtlCol="0"/>
            <a:lstStyle/>
            <a:p>
              <a:endParaRPr sz="4060"/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6251274" y="2824222"/>
            <a:ext cx="2279868" cy="1827659"/>
          </a:xfrm>
          <a:prstGeom prst="rect">
            <a:avLst/>
          </a:prstGeom>
          <a:solidFill>
            <a:srgbClr val="00AFD5">
              <a:alpha val="20000"/>
            </a:srgbClr>
          </a:solidFill>
          <a:ln w="12700">
            <a:solidFill>
              <a:srgbClr val="00AFD5"/>
            </a:solidFill>
          </a:ln>
        </p:spPr>
        <p:txBody>
          <a:bodyPr wrap="square" lIns="180000" tIns="180000" rIns="180000" bIns="180000" rtlCol="0">
            <a:noAutofit/>
          </a:bodyPr>
          <a:lstStyle/>
          <a:p>
            <a:pPr algn="ctr"/>
            <a:r>
              <a:rPr lang="en-GB" sz="2800" b="1" dirty="0" smtClean="0">
                <a:solidFill>
                  <a:srgbClr val="00AF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Billions</a:t>
            </a:r>
            <a:endParaRPr lang="en-GB" sz="2800" b="1" dirty="0">
              <a:solidFill>
                <a:srgbClr val="00AF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GB" sz="5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16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data points</a:t>
            </a:r>
            <a:endParaRPr lang="en-GB" sz="16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16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analysed on-board</a:t>
            </a:r>
            <a:endParaRPr lang="en-GB" sz="16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1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 flight</a:t>
            </a:r>
          </a:p>
        </p:txBody>
      </p:sp>
      <p:grpSp>
        <p:nvGrpSpPr>
          <p:cNvPr id="25" name="Group 24"/>
          <p:cNvGrpSpPr/>
          <p:nvPr/>
        </p:nvGrpSpPr>
        <p:grpSpPr>
          <a:xfrm rot="16200000">
            <a:off x="6131306" y="4780714"/>
            <a:ext cx="1149636" cy="891955"/>
            <a:chOff x="8585911" y="617802"/>
            <a:chExt cx="456497" cy="313441"/>
          </a:xfrm>
        </p:grpSpPr>
        <p:sp>
          <p:nvSpPr>
            <p:cNvPr id="26" name="object 19"/>
            <p:cNvSpPr/>
            <p:nvPr/>
          </p:nvSpPr>
          <p:spPr>
            <a:xfrm flipV="1">
              <a:off x="8641133" y="678922"/>
              <a:ext cx="401275" cy="252321"/>
            </a:xfrm>
            <a:custGeom>
              <a:avLst/>
              <a:gdLst/>
              <a:ahLst/>
              <a:cxnLst/>
              <a:rect l="l" t="t" r="r" b="b"/>
              <a:pathLst>
                <a:path w="552450" h="310515">
                  <a:moveTo>
                    <a:pt x="0" y="310032"/>
                  </a:moveTo>
                  <a:lnTo>
                    <a:pt x="310032" y="0"/>
                  </a:lnTo>
                  <a:lnTo>
                    <a:pt x="552386" y="0"/>
                  </a:lnTo>
                </a:path>
              </a:pathLst>
            </a:custGeom>
            <a:ln w="19050">
              <a:solidFill>
                <a:srgbClr val="00AFD5"/>
              </a:solidFill>
            </a:ln>
          </p:spPr>
          <p:txBody>
            <a:bodyPr wrap="square" lIns="0" tIns="0" rIns="0" bIns="0" rtlCol="0"/>
            <a:lstStyle/>
            <a:p>
              <a:endParaRPr sz="4060"/>
            </a:p>
          </p:txBody>
        </p:sp>
        <p:sp>
          <p:nvSpPr>
            <p:cNvPr id="27" name="object 20"/>
            <p:cNvSpPr/>
            <p:nvPr/>
          </p:nvSpPr>
          <p:spPr>
            <a:xfrm>
              <a:off x="8585911" y="617802"/>
              <a:ext cx="75018" cy="62345"/>
            </a:xfrm>
            <a:custGeom>
              <a:avLst/>
              <a:gdLst/>
              <a:ahLst/>
              <a:cxnLst/>
              <a:rect l="l" t="t" r="r" b="b"/>
              <a:pathLst>
                <a:path w="68579" h="68580">
                  <a:moveTo>
                    <a:pt x="10001" y="10001"/>
                  </a:moveTo>
                  <a:lnTo>
                    <a:pt x="2500" y="21298"/>
                  </a:lnTo>
                  <a:lnTo>
                    <a:pt x="0" y="34150"/>
                  </a:lnTo>
                  <a:lnTo>
                    <a:pt x="2500" y="47002"/>
                  </a:lnTo>
                  <a:lnTo>
                    <a:pt x="10001" y="58299"/>
                  </a:lnTo>
                  <a:lnTo>
                    <a:pt x="21303" y="65807"/>
                  </a:lnTo>
                  <a:lnTo>
                    <a:pt x="34155" y="68310"/>
                  </a:lnTo>
                  <a:lnTo>
                    <a:pt x="47004" y="65807"/>
                  </a:lnTo>
                  <a:lnTo>
                    <a:pt x="58299" y="58299"/>
                  </a:lnTo>
                  <a:lnTo>
                    <a:pt x="65807" y="47004"/>
                  </a:lnTo>
                  <a:lnTo>
                    <a:pt x="68310" y="34155"/>
                  </a:lnTo>
                  <a:lnTo>
                    <a:pt x="65807" y="21303"/>
                  </a:lnTo>
                  <a:lnTo>
                    <a:pt x="58299" y="10001"/>
                  </a:lnTo>
                  <a:lnTo>
                    <a:pt x="47002" y="2500"/>
                  </a:lnTo>
                  <a:lnTo>
                    <a:pt x="34150" y="0"/>
                  </a:lnTo>
                  <a:lnTo>
                    <a:pt x="21298" y="2500"/>
                  </a:lnTo>
                  <a:lnTo>
                    <a:pt x="10001" y="10001"/>
                  </a:lnTo>
                  <a:close/>
                </a:path>
              </a:pathLst>
            </a:custGeom>
            <a:ln w="19050">
              <a:solidFill>
                <a:srgbClr val="00AFD5"/>
              </a:solidFill>
            </a:ln>
          </p:spPr>
          <p:txBody>
            <a:bodyPr wrap="square" lIns="0" tIns="0" rIns="0" bIns="0" rtlCol="0"/>
            <a:lstStyle/>
            <a:p>
              <a:endParaRPr sz="406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8165496" y="6238754"/>
            <a:ext cx="1076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EHM</a:t>
            </a:r>
            <a:endParaRPr lang="en-GB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312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4777832" y="831195"/>
            <a:ext cx="4248471" cy="4686037"/>
            <a:chOff x="107505" y="836712"/>
            <a:chExt cx="4248471" cy="4686037"/>
          </a:xfrm>
        </p:grpSpPr>
        <p:grpSp>
          <p:nvGrpSpPr>
            <p:cNvPr id="31" name="Group 30"/>
            <p:cNvGrpSpPr/>
            <p:nvPr/>
          </p:nvGrpSpPr>
          <p:grpSpPr>
            <a:xfrm>
              <a:off x="107505" y="836712"/>
              <a:ext cx="4248471" cy="4686037"/>
              <a:chOff x="107505" y="836712"/>
              <a:chExt cx="4248471" cy="4686037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107505" y="836712"/>
                <a:ext cx="4248471" cy="4686037"/>
                <a:chOff x="107505" y="836712"/>
                <a:chExt cx="4248471" cy="4686037"/>
              </a:xfrm>
            </p:grpSpPr>
            <p:pic>
              <p:nvPicPr>
                <p:cNvPr id="37" name="Picture 5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harpenSoften amount="-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328" y="1175266"/>
                  <a:ext cx="4114648" cy="43474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8" name="TextBox 37"/>
                <p:cNvSpPr txBox="1"/>
                <p:nvPr/>
              </p:nvSpPr>
              <p:spPr>
                <a:xfrm>
                  <a:off x="1475656" y="836712"/>
                  <a:ext cx="63991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 smtClean="0"/>
                    <a:t>2017</a:t>
                  </a:r>
                  <a:endParaRPr lang="en-GB" dirty="0"/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195045" y="3573596"/>
                  <a:ext cx="99257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800" b="1" dirty="0" smtClean="0">
                      <a:solidFill>
                        <a:srgbClr val="FA8F1A"/>
                      </a:solidFill>
                    </a:rPr>
                    <a:t>New association</a:t>
                  </a:r>
                  <a:endParaRPr lang="en-GB" sz="800" b="1" dirty="0">
                    <a:solidFill>
                      <a:srgbClr val="FA8F1A"/>
                    </a:solidFill>
                  </a:endParaRPr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107505" y="2132856"/>
                  <a:ext cx="3168352" cy="338437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 err="1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3762795" y="4149080"/>
                  <a:ext cx="593181" cy="122413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 err="1" smtClean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6" name="Freeform 35"/>
              <p:cNvSpPr/>
              <p:nvPr/>
            </p:nvSpPr>
            <p:spPr>
              <a:xfrm>
                <a:off x="1115616" y="4293096"/>
                <a:ext cx="1261824" cy="1152858"/>
              </a:xfrm>
              <a:custGeom>
                <a:avLst/>
                <a:gdLst>
                  <a:gd name="connsiteX0" fmla="*/ 738466 w 1128610"/>
                  <a:gd name="connsiteY0" fmla="*/ 1024128 h 1026354"/>
                  <a:gd name="connsiteX1" fmla="*/ 494626 w 1128610"/>
                  <a:gd name="connsiteY1" fmla="*/ 1018032 h 1026354"/>
                  <a:gd name="connsiteX2" fmla="*/ 476338 w 1128610"/>
                  <a:gd name="connsiteY2" fmla="*/ 1011936 h 1026354"/>
                  <a:gd name="connsiteX3" fmla="*/ 397090 w 1128610"/>
                  <a:gd name="connsiteY3" fmla="*/ 981456 h 1026354"/>
                  <a:gd name="connsiteX4" fmla="*/ 378802 w 1128610"/>
                  <a:gd name="connsiteY4" fmla="*/ 963168 h 1026354"/>
                  <a:gd name="connsiteX5" fmla="*/ 354418 w 1128610"/>
                  <a:gd name="connsiteY5" fmla="*/ 957072 h 1026354"/>
                  <a:gd name="connsiteX6" fmla="*/ 171538 w 1128610"/>
                  <a:gd name="connsiteY6" fmla="*/ 950976 h 1026354"/>
                  <a:gd name="connsiteX7" fmla="*/ 147154 w 1128610"/>
                  <a:gd name="connsiteY7" fmla="*/ 944880 h 1026354"/>
                  <a:gd name="connsiteX8" fmla="*/ 110578 w 1128610"/>
                  <a:gd name="connsiteY8" fmla="*/ 932688 h 1026354"/>
                  <a:gd name="connsiteX9" fmla="*/ 86194 w 1128610"/>
                  <a:gd name="connsiteY9" fmla="*/ 914400 h 1026354"/>
                  <a:gd name="connsiteX10" fmla="*/ 49618 w 1128610"/>
                  <a:gd name="connsiteY10" fmla="*/ 871728 h 1026354"/>
                  <a:gd name="connsiteX11" fmla="*/ 25234 w 1128610"/>
                  <a:gd name="connsiteY11" fmla="*/ 835152 h 1026354"/>
                  <a:gd name="connsiteX12" fmla="*/ 6946 w 1128610"/>
                  <a:gd name="connsiteY12" fmla="*/ 762000 h 1026354"/>
                  <a:gd name="connsiteX13" fmla="*/ 6946 w 1128610"/>
                  <a:gd name="connsiteY13" fmla="*/ 566928 h 1026354"/>
                  <a:gd name="connsiteX14" fmla="*/ 19138 w 1128610"/>
                  <a:gd name="connsiteY14" fmla="*/ 518160 h 1026354"/>
                  <a:gd name="connsiteX15" fmla="*/ 37426 w 1128610"/>
                  <a:gd name="connsiteY15" fmla="*/ 499872 h 1026354"/>
                  <a:gd name="connsiteX16" fmla="*/ 55714 w 1128610"/>
                  <a:gd name="connsiteY16" fmla="*/ 475488 h 1026354"/>
                  <a:gd name="connsiteX17" fmla="*/ 55714 w 1128610"/>
                  <a:gd name="connsiteY17" fmla="*/ 353568 h 1026354"/>
                  <a:gd name="connsiteX18" fmla="*/ 61810 w 1128610"/>
                  <a:gd name="connsiteY18" fmla="*/ 280416 h 1026354"/>
                  <a:gd name="connsiteX19" fmla="*/ 74002 w 1128610"/>
                  <a:gd name="connsiteY19" fmla="*/ 262128 h 1026354"/>
                  <a:gd name="connsiteX20" fmla="*/ 92290 w 1128610"/>
                  <a:gd name="connsiteY20" fmla="*/ 219456 h 1026354"/>
                  <a:gd name="connsiteX21" fmla="*/ 110578 w 1128610"/>
                  <a:gd name="connsiteY21" fmla="*/ 213360 h 1026354"/>
                  <a:gd name="connsiteX22" fmla="*/ 134962 w 1128610"/>
                  <a:gd name="connsiteY22" fmla="*/ 188976 h 1026354"/>
                  <a:gd name="connsiteX23" fmla="*/ 171538 w 1128610"/>
                  <a:gd name="connsiteY23" fmla="*/ 158496 h 1026354"/>
                  <a:gd name="connsiteX24" fmla="*/ 189826 w 1128610"/>
                  <a:gd name="connsiteY24" fmla="*/ 152400 h 1026354"/>
                  <a:gd name="connsiteX25" fmla="*/ 256882 w 1128610"/>
                  <a:gd name="connsiteY25" fmla="*/ 121920 h 1026354"/>
                  <a:gd name="connsiteX26" fmla="*/ 305650 w 1128610"/>
                  <a:gd name="connsiteY26" fmla="*/ 115824 h 1026354"/>
                  <a:gd name="connsiteX27" fmla="*/ 342226 w 1128610"/>
                  <a:gd name="connsiteY27" fmla="*/ 91440 h 1026354"/>
                  <a:gd name="connsiteX28" fmla="*/ 360514 w 1128610"/>
                  <a:gd name="connsiteY28" fmla="*/ 79248 h 1026354"/>
                  <a:gd name="connsiteX29" fmla="*/ 403186 w 1128610"/>
                  <a:gd name="connsiteY29" fmla="*/ 48768 h 1026354"/>
                  <a:gd name="connsiteX30" fmla="*/ 421474 w 1128610"/>
                  <a:gd name="connsiteY30" fmla="*/ 42672 h 1026354"/>
                  <a:gd name="connsiteX31" fmla="*/ 476338 w 1128610"/>
                  <a:gd name="connsiteY31" fmla="*/ 24384 h 1026354"/>
                  <a:gd name="connsiteX32" fmla="*/ 500722 w 1128610"/>
                  <a:gd name="connsiteY32" fmla="*/ 6096 h 1026354"/>
                  <a:gd name="connsiteX33" fmla="*/ 519010 w 1128610"/>
                  <a:gd name="connsiteY33" fmla="*/ 0 h 1026354"/>
                  <a:gd name="connsiteX34" fmla="*/ 677506 w 1128610"/>
                  <a:gd name="connsiteY34" fmla="*/ 6096 h 1026354"/>
                  <a:gd name="connsiteX35" fmla="*/ 695794 w 1128610"/>
                  <a:gd name="connsiteY35" fmla="*/ 12192 h 1026354"/>
                  <a:gd name="connsiteX36" fmla="*/ 732370 w 1128610"/>
                  <a:gd name="connsiteY36" fmla="*/ 18288 h 1026354"/>
                  <a:gd name="connsiteX37" fmla="*/ 750658 w 1128610"/>
                  <a:gd name="connsiteY37" fmla="*/ 36576 h 1026354"/>
                  <a:gd name="connsiteX38" fmla="*/ 768946 w 1128610"/>
                  <a:gd name="connsiteY38" fmla="*/ 42672 h 1026354"/>
                  <a:gd name="connsiteX39" fmla="*/ 787234 w 1128610"/>
                  <a:gd name="connsiteY39" fmla="*/ 85344 h 1026354"/>
                  <a:gd name="connsiteX40" fmla="*/ 799426 w 1128610"/>
                  <a:gd name="connsiteY40" fmla="*/ 103632 h 1026354"/>
                  <a:gd name="connsiteX41" fmla="*/ 817714 w 1128610"/>
                  <a:gd name="connsiteY41" fmla="*/ 140208 h 1026354"/>
                  <a:gd name="connsiteX42" fmla="*/ 829906 w 1128610"/>
                  <a:gd name="connsiteY42" fmla="*/ 188976 h 1026354"/>
                  <a:gd name="connsiteX43" fmla="*/ 842098 w 1128610"/>
                  <a:gd name="connsiteY43" fmla="*/ 213360 h 1026354"/>
                  <a:gd name="connsiteX44" fmla="*/ 848194 w 1128610"/>
                  <a:gd name="connsiteY44" fmla="*/ 231648 h 1026354"/>
                  <a:gd name="connsiteX45" fmla="*/ 854290 w 1128610"/>
                  <a:gd name="connsiteY45" fmla="*/ 256032 h 1026354"/>
                  <a:gd name="connsiteX46" fmla="*/ 872578 w 1128610"/>
                  <a:gd name="connsiteY46" fmla="*/ 274320 h 1026354"/>
                  <a:gd name="connsiteX47" fmla="*/ 896962 w 1128610"/>
                  <a:gd name="connsiteY47" fmla="*/ 280416 h 1026354"/>
                  <a:gd name="connsiteX48" fmla="*/ 933538 w 1128610"/>
                  <a:gd name="connsiteY48" fmla="*/ 304800 h 1026354"/>
                  <a:gd name="connsiteX49" fmla="*/ 982306 w 1128610"/>
                  <a:gd name="connsiteY49" fmla="*/ 359664 h 1026354"/>
                  <a:gd name="connsiteX50" fmla="*/ 1000594 w 1128610"/>
                  <a:gd name="connsiteY50" fmla="*/ 365760 h 1026354"/>
                  <a:gd name="connsiteX51" fmla="*/ 1012786 w 1128610"/>
                  <a:gd name="connsiteY51" fmla="*/ 384048 h 1026354"/>
                  <a:gd name="connsiteX52" fmla="*/ 1031074 w 1128610"/>
                  <a:gd name="connsiteY52" fmla="*/ 402336 h 1026354"/>
                  <a:gd name="connsiteX53" fmla="*/ 1043266 w 1128610"/>
                  <a:gd name="connsiteY53" fmla="*/ 426720 h 1026354"/>
                  <a:gd name="connsiteX54" fmla="*/ 1085938 w 1128610"/>
                  <a:gd name="connsiteY54" fmla="*/ 487680 h 1026354"/>
                  <a:gd name="connsiteX55" fmla="*/ 1092034 w 1128610"/>
                  <a:gd name="connsiteY55" fmla="*/ 505968 h 1026354"/>
                  <a:gd name="connsiteX56" fmla="*/ 1104226 w 1128610"/>
                  <a:gd name="connsiteY56" fmla="*/ 524256 h 1026354"/>
                  <a:gd name="connsiteX57" fmla="*/ 1110322 w 1128610"/>
                  <a:gd name="connsiteY57" fmla="*/ 566928 h 1026354"/>
                  <a:gd name="connsiteX58" fmla="*/ 1122514 w 1128610"/>
                  <a:gd name="connsiteY58" fmla="*/ 603504 h 1026354"/>
                  <a:gd name="connsiteX59" fmla="*/ 1128610 w 1128610"/>
                  <a:gd name="connsiteY59" fmla="*/ 633984 h 1026354"/>
                  <a:gd name="connsiteX60" fmla="*/ 1122514 w 1128610"/>
                  <a:gd name="connsiteY60" fmla="*/ 725424 h 1026354"/>
                  <a:gd name="connsiteX61" fmla="*/ 1085938 w 1128610"/>
                  <a:gd name="connsiteY61" fmla="*/ 798576 h 1026354"/>
                  <a:gd name="connsiteX62" fmla="*/ 1073746 w 1128610"/>
                  <a:gd name="connsiteY62" fmla="*/ 816864 h 1026354"/>
                  <a:gd name="connsiteX63" fmla="*/ 1049362 w 1128610"/>
                  <a:gd name="connsiteY63" fmla="*/ 829056 h 1026354"/>
                  <a:gd name="connsiteX64" fmla="*/ 1031074 w 1128610"/>
                  <a:gd name="connsiteY64" fmla="*/ 847344 h 1026354"/>
                  <a:gd name="connsiteX65" fmla="*/ 1012786 w 1128610"/>
                  <a:gd name="connsiteY65" fmla="*/ 859536 h 1026354"/>
                  <a:gd name="connsiteX66" fmla="*/ 982306 w 1128610"/>
                  <a:gd name="connsiteY66" fmla="*/ 890016 h 1026354"/>
                  <a:gd name="connsiteX67" fmla="*/ 964018 w 1128610"/>
                  <a:gd name="connsiteY67" fmla="*/ 908304 h 1026354"/>
                  <a:gd name="connsiteX68" fmla="*/ 915250 w 1128610"/>
                  <a:gd name="connsiteY68" fmla="*/ 920496 h 1026354"/>
                  <a:gd name="connsiteX69" fmla="*/ 896962 w 1128610"/>
                  <a:gd name="connsiteY69" fmla="*/ 932688 h 1026354"/>
                  <a:gd name="connsiteX70" fmla="*/ 878674 w 1128610"/>
                  <a:gd name="connsiteY70" fmla="*/ 957072 h 1026354"/>
                  <a:gd name="connsiteX71" fmla="*/ 854290 w 1128610"/>
                  <a:gd name="connsiteY71" fmla="*/ 963168 h 1026354"/>
                  <a:gd name="connsiteX72" fmla="*/ 829906 w 1128610"/>
                  <a:gd name="connsiteY72" fmla="*/ 975360 h 1026354"/>
                  <a:gd name="connsiteX73" fmla="*/ 817714 w 1128610"/>
                  <a:gd name="connsiteY73" fmla="*/ 993648 h 1026354"/>
                  <a:gd name="connsiteX74" fmla="*/ 781138 w 1128610"/>
                  <a:gd name="connsiteY74" fmla="*/ 1011936 h 1026354"/>
                  <a:gd name="connsiteX75" fmla="*/ 756754 w 1128610"/>
                  <a:gd name="connsiteY75" fmla="*/ 1018032 h 1026354"/>
                  <a:gd name="connsiteX76" fmla="*/ 738466 w 1128610"/>
                  <a:gd name="connsiteY76" fmla="*/ 1024128 h 1026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1128610" h="1026354">
                    <a:moveTo>
                      <a:pt x="738466" y="1024128"/>
                    </a:moveTo>
                    <a:cubicBezTo>
                      <a:pt x="694778" y="1024128"/>
                      <a:pt x="575844" y="1021810"/>
                      <a:pt x="494626" y="1018032"/>
                    </a:cubicBezTo>
                    <a:cubicBezTo>
                      <a:pt x="488207" y="1017733"/>
                      <a:pt x="482335" y="1014243"/>
                      <a:pt x="476338" y="1011936"/>
                    </a:cubicBezTo>
                    <a:cubicBezTo>
                      <a:pt x="389334" y="978473"/>
                      <a:pt x="442035" y="996438"/>
                      <a:pt x="397090" y="981456"/>
                    </a:cubicBezTo>
                    <a:cubicBezTo>
                      <a:pt x="390994" y="975360"/>
                      <a:pt x="386287" y="967445"/>
                      <a:pt x="378802" y="963168"/>
                    </a:cubicBezTo>
                    <a:cubicBezTo>
                      <a:pt x="371528" y="959011"/>
                      <a:pt x="362782" y="957564"/>
                      <a:pt x="354418" y="957072"/>
                    </a:cubicBezTo>
                    <a:cubicBezTo>
                      <a:pt x="293529" y="953490"/>
                      <a:pt x="232498" y="953008"/>
                      <a:pt x="171538" y="950976"/>
                    </a:cubicBezTo>
                    <a:cubicBezTo>
                      <a:pt x="163410" y="948944"/>
                      <a:pt x="155179" y="947287"/>
                      <a:pt x="147154" y="944880"/>
                    </a:cubicBezTo>
                    <a:cubicBezTo>
                      <a:pt x="134844" y="941187"/>
                      <a:pt x="110578" y="932688"/>
                      <a:pt x="110578" y="932688"/>
                    </a:cubicBezTo>
                    <a:cubicBezTo>
                      <a:pt x="102450" y="926592"/>
                      <a:pt x="93908" y="921012"/>
                      <a:pt x="86194" y="914400"/>
                    </a:cubicBezTo>
                    <a:cubicBezTo>
                      <a:pt x="70408" y="900869"/>
                      <a:pt x="61664" y="888936"/>
                      <a:pt x="49618" y="871728"/>
                    </a:cubicBezTo>
                    <a:cubicBezTo>
                      <a:pt x="41215" y="859724"/>
                      <a:pt x="29868" y="849053"/>
                      <a:pt x="25234" y="835152"/>
                    </a:cubicBezTo>
                    <a:cubicBezTo>
                      <a:pt x="9133" y="786850"/>
                      <a:pt x="15155" y="811253"/>
                      <a:pt x="6946" y="762000"/>
                    </a:cubicBezTo>
                    <a:cubicBezTo>
                      <a:pt x="1948" y="642056"/>
                      <a:pt x="-5802" y="649788"/>
                      <a:pt x="6946" y="566928"/>
                    </a:cubicBezTo>
                    <a:cubicBezTo>
                      <a:pt x="7562" y="562927"/>
                      <a:pt x="13946" y="525948"/>
                      <a:pt x="19138" y="518160"/>
                    </a:cubicBezTo>
                    <a:cubicBezTo>
                      <a:pt x="23920" y="510987"/>
                      <a:pt x="31815" y="506418"/>
                      <a:pt x="37426" y="499872"/>
                    </a:cubicBezTo>
                    <a:cubicBezTo>
                      <a:pt x="44038" y="492158"/>
                      <a:pt x="49618" y="483616"/>
                      <a:pt x="55714" y="475488"/>
                    </a:cubicBezTo>
                    <a:cubicBezTo>
                      <a:pt x="73955" y="420766"/>
                      <a:pt x="55714" y="483035"/>
                      <a:pt x="55714" y="353568"/>
                    </a:cubicBezTo>
                    <a:cubicBezTo>
                      <a:pt x="55714" y="329099"/>
                      <a:pt x="57011" y="304409"/>
                      <a:pt x="61810" y="280416"/>
                    </a:cubicBezTo>
                    <a:cubicBezTo>
                      <a:pt x="63247" y="273232"/>
                      <a:pt x="69938" y="268224"/>
                      <a:pt x="74002" y="262128"/>
                    </a:cubicBezTo>
                    <a:cubicBezTo>
                      <a:pt x="77663" y="247486"/>
                      <a:pt x="79134" y="229981"/>
                      <a:pt x="92290" y="219456"/>
                    </a:cubicBezTo>
                    <a:cubicBezTo>
                      <a:pt x="97308" y="215442"/>
                      <a:pt x="104482" y="215392"/>
                      <a:pt x="110578" y="213360"/>
                    </a:cubicBezTo>
                    <a:cubicBezTo>
                      <a:pt x="122189" y="178526"/>
                      <a:pt x="107095" y="207554"/>
                      <a:pt x="134962" y="188976"/>
                    </a:cubicBezTo>
                    <a:cubicBezTo>
                      <a:pt x="175408" y="162012"/>
                      <a:pt x="131649" y="178440"/>
                      <a:pt x="171538" y="158496"/>
                    </a:cubicBezTo>
                    <a:cubicBezTo>
                      <a:pt x="177285" y="155622"/>
                      <a:pt x="183976" y="155059"/>
                      <a:pt x="189826" y="152400"/>
                    </a:cubicBezTo>
                    <a:cubicBezTo>
                      <a:pt x="197597" y="148868"/>
                      <a:pt x="237878" y="125375"/>
                      <a:pt x="256882" y="121920"/>
                    </a:cubicBezTo>
                    <a:cubicBezTo>
                      <a:pt x="273000" y="118989"/>
                      <a:pt x="289394" y="117856"/>
                      <a:pt x="305650" y="115824"/>
                    </a:cubicBezTo>
                    <a:lnTo>
                      <a:pt x="342226" y="91440"/>
                    </a:lnTo>
                    <a:cubicBezTo>
                      <a:pt x="348322" y="87376"/>
                      <a:pt x="354653" y="83644"/>
                      <a:pt x="360514" y="79248"/>
                    </a:cubicBezTo>
                    <a:cubicBezTo>
                      <a:pt x="366037" y="75106"/>
                      <a:pt x="394272" y="53225"/>
                      <a:pt x="403186" y="48768"/>
                    </a:cubicBezTo>
                    <a:cubicBezTo>
                      <a:pt x="408933" y="45894"/>
                      <a:pt x="415568" y="45203"/>
                      <a:pt x="421474" y="42672"/>
                    </a:cubicBezTo>
                    <a:cubicBezTo>
                      <a:pt x="465641" y="23743"/>
                      <a:pt x="424957" y="34660"/>
                      <a:pt x="476338" y="24384"/>
                    </a:cubicBezTo>
                    <a:cubicBezTo>
                      <a:pt x="484466" y="18288"/>
                      <a:pt x="491901" y="11137"/>
                      <a:pt x="500722" y="6096"/>
                    </a:cubicBezTo>
                    <a:cubicBezTo>
                      <a:pt x="506301" y="2908"/>
                      <a:pt x="512584" y="0"/>
                      <a:pt x="519010" y="0"/>
                    </a:cubicBezTo>
                    <a:cubicBezTo>
                      <a:pt x="571881" y="0"/>
                      <a:pt x="624674" y="4064"/>
                      <a:pt x="677506" y="6096"/>
                    </a:cubicBezTo>
                    <a:cubicBezTo>
                      <a:pt x="683602" y="8128"/>
                      <a:pt x="689521" y="10798"/>
                      <a:pt x="695794" y="12192"/>
                    </a:cubicBezTo>
                    <a:cubicBezTo>
                      <a:pt x="707860" y="14873"/>
                      <a:pt x="721075" y="13268"/>
                      <a:pt x="732370" y="18288"/>
                    </a:cubicBezTo>
                    <a:cubicBezTo>
                      <a:pt x="740248" y="21789"/>
                      <a:pt x="743485" y="31794"/>
                      <a:pt x="750658" y="36576"/>
                    </a:cubicBezTo>
                    <a:cubicBezTo>
                      <a:pt x="756005" y="40140"/>
                      <a:pt x="762850" y="40640"/>
                      <a:pt x="768946" y="42672"/>
                    </a:cubicBezTo>
                    <a:cubicBezTo>
                      <a:pt x="799555" y="88585"/>
                      <a:pt x="763615" y="30233"/>
                      <a:pt x="787234" y="85344"/>
                    </a:cubicBezTo>
                    <a:cubicBezTo>
                      <a:pt x="790120" y="92078"/>
                      <a:pt x="796149" y="97079"/>
                      <a:pt x="799426" y="103632"/>
                    </a:cubicBezTo>
                    <a:cubicBezTo>
                      <a:pt x="824665" y="154109"/>
                      <a:pt x="782773" y="87797"/>
                      <a:pt x="817714" y="140208"/>
                    </a:cubicBezTo>
                    <a:cubicBezTo>
                      <a:pt x="821292" y="158098"/>
                      <a:pt x="822877" y="172574"/>
                      <a:pt x="829906" y="188976"/>
                    </a:cubicBezTo>
                    <a:cubicBezTo>
                      <a:pt x="833486" y="197329"/>
                      <a:pt x="838518" y="205007"/>
                      <a:pt x="842098" y="213360"/>
                    </a:cubicBezTo>
                    <a:cubicBezTo>
                      <a:pt x="844629" y="219266"/>
                      <a:pt x="846429" y="225469"/>
                      <a:pt x="848194" y="231648"/>
                    </a:cubicBezTo>
                    <a:cubicBezTo>
                      <a:pt x="850496" y="239704"/>
                      <a:pt x="850133" y="248758"/>
                      <a:pt x="854290" y="256032"/>
                    </a:cubicBezTo>
                    <a:cubicBezTo>
                      <a:pt x="858567" y="263517"/>
                      <a:pt x="865093" y="270043"/>
                      <a:pt x="872578" y="274320"/>
                    </a:cubicBezTo>
                    <a:cubicBezTo>
                      <a:pt x="879852" y="278477"/>
                      <a:pt x="888834" y="278384"/>
                      <a:pt x="896962" y="280416"/>
                    </a:cubicBezTo>
                    <a:cubicBezTo>
                      <a:pt x="909154" y="288544"/>
                      <a:pt x="925410" y="292608"/>
                      <a:pt x="933538" y="304800"/>
                    </a:cubicBezTo>
                    <a:cubicBezTo>
                      <a:pt x="945155" y="322226"/>
                      <a:pt x="964410" y="353699"/>
                      <a:pt x="982306" y="359664"/>
                    </a:cubicBezTo>
                    <a:lnTo>
                      <a:pt x="1000594" y="365760"/>
                    </a:lnTo>
                    <a:cubicBezTo>
                      <a:pt x="1004658" y="371856"/>
                      <a:pt x="1008096" y="378420"/>
                      <a:pt x="1012786" y="384048"/>
                    </a:cubicBezTo>
                    <a:cubicBezTo>
                      <a:pt x="1018305" y="390671"/>
                      <a:pt x="1026063" y="395321"/>
                      <a:pt x="1031074" y="402336"/>
                    </a:cubicBezTo>
                    <a:cubicBezTo>
                      <a:pt x="1036356" y="409731"/>
                      <a:pt x="1038591" y="418928"/>
                      <a:pt x="1043266" y="426720"/>
                    </a:cubicBezTo>
                    <a:cubicBezTo>
                      <a:pt x="1058276" y="451736"/>
                      <a:pt x="1069266" y="465450"/>
                      <a:pt x="1085938" y="487680"/>
                    </a:cubicBezTo>
                    <a:cubicBezTo>
                      <a:pt x="1087970" y="493776"/>
                      <a:pt x="1089160" y="500221"/>
                      <a:pt x="1092034" y="505968"/>
                    </a:cubicBezTo>
                    <a:cubicBezTo>
                      <a:pt x="1095311" y="512521"/>
                      <a:pt x="1102121" y="517239"/>
                      <a:pt x="1104226" y="524256"/>
                    </a:cubicBezTo>
                    <a:cubicBezTo>
                      <a:pt x="1108355" y="538018"/>
                      <a:pt x="1107091" y="552928"/>
                      <a:pt x="1110322" y="566928"/>
                    </a:cubicBezTo>
                    <a:cubicBezTo>
                      <a:pt x="1113212" y="579450"/>
                      <a:pt x="1119994" y="590902"/>
                      <a:pt x="1122514" y="603504"/>
                    </a:cubicBezTo>
                    <a:lnTo>
                      <a:pt x="1128610" y="633984"/>
                    </a:lnTo>
                    <a:cubicBezTo>
                      <a:pt x="1126578" y="664464"/>
                      <a:pt x="1126834" y="695183"/>
                      <a:pt x="1122514" y="725424"/>
                    </a:cubicBezTo>
                    <a:cubicBezTo>
                      <a:pt x="1117925" y="757546"/>
                      <a:pt x="1103499" y="772235"/>
                      <a:pt x="1085938" y="798576"/>
                    </a:cubicBezTo>
                    <a:cubicBezTo>
                      <a:pt x="1081874" y="804672"/>
                      <a:pt x="1080299" y="813587"/>
                      <a:pt x="1073746" y="816864"/>
                    </a:cubicBezTo>
                    <a:cubicBezTo>
                      <a:pt x="1065618" y="820928"/>
                      <a:pt x="1056757" y="823774"/>
                      <a:pt x="1049362" y="829056"/>
                    </a:cubicBezTo>
                    <a:cubicBezTo>
                      <a:pt x="1042347" y="834067"/>
                      <a:pt x="1037697" y="841825"/>
                      <a:pt x="1031074" y="847344"/>
                    </a:cubicBezTo>
                    <a:cubicBezTo>
                      <a:pt x="1025446" y="852034"/>
                      <a:pt x="1018882" y="855472"/>
                      <a:pt x="1012786" y="859536"/>
                    </a:cubicBezTo>
                    <a:cubicBezTo>
                      <a:pt x="990434" y="893064"/>
                      <a:pt x="1012786" y="864616"/>
                      <a:pt x="982306" y="890016"/>
                    </a:cubicBezTo>
                    <a:cubicBezTo>
                      <a:pt x="975683" y="895535"/>
                      <a:pt x="971191" y="903522"/>
                      <a:pt x="964018" y="908304"/>
                    </a:cubicBezTo>
                    <a:cubicBezTo>
                      <a:pt x="955984" y="913660"/>
                      <a:pt x="919647" y="919617"/>
                      <a:pt x="915250" y="920496"/>
                    </a:cubicBezTo>
                    <a:cubicBezTo>
                      <a:pt x="909154" y="924560"/>
                      <a:pt x="902143" y="927507"/>
                      <a:pt x="896962" y="932688"/>
                    </a:cubicBezTo>
                    <a:cubicBezTo>
                      <a:pt x="889778" y="939872"/>
                      <a:pt x="886942" y="951167"/>
                      <a:pt x="878674" y="957072"/>
                    </a:cubicBezTo>
                    <a:cubicBezTo>
                      <a:pt x="871856" y="961942"/>
                      <a:pt x="862135" y="960226"/>
                      <a:pt x="854290" y="963168"/>
                    </a:cubicBezTo>
                    <a:cubicBezTo>
                      <a:pt x="845781" y="966359"/>
                      <a:pt x="838034" y="971296"/>
                      <a:pt x="829906" y="975360"/>
                    </a:cubicBezTo>
                    <a:cubicBezTo>
                      <a:pt x="825842" y="981456"/>
                      <a:pt x="822895" y="988467"/>
                      <a:pt x="817714" y="993648"/>
                    </a:cubicBezTo>
                    <a:cubicBezTo>
                      <a:pt x="807027" y="1004335"/>
                      <a:pt x="795020" y="1007970"/>
                      <a:pt x="781138" y="1011936"/>
                    </a:cubicBezTo>
                    <a:cubicBezTo>
                      <a:pt x="773082" y="1014238"/>
                      <a:pt x="764599" y="1015090"/>
                      <a:pt x="756754" y="1018032"/>
                    </a:cubicBezTo>
                    <a:cubicBezTo>
                      <a:pt x="719395" y="1032041"/>
                      <a:pt x="782154" y="1024128"/>
                      <a:pt x="738466" y="1024128"/>
                    </a:cubicBezTo>
                    <a:close/>
                  </a:path>
                </a:pathLst>
              </a:custGeom>
              <a:noFill/>
              <a:ln w="12700">
                <a:solidFill>
                  <a:srgbClr val="FA8F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 err="1" smtClean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3" name="Straight Arrow Connector 32"/>
            <p:cNvCxnSpPr>
              <a:stCxn id="39" idx="3"/>
            </p:cNvCxnSpPr>
            <p:nvPr/>
          </p:nvCxnSpPr>
          <p:spPr>
            <a:xfrm flipV="1">
              <a:off x="1187624" y="3573596"/>
              <a:ext cx="108012" cy="107722"/>
            </a:xfrm>
            <a:prstGeom prst="straightConnector1">
              <a:avLst/>
            </a:prstGeom>
            <a:ln w="28575">
              <a:solidFill>
                <a:srgbClr val="FA8F1A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Co-violation </a:t>
            </a:r>
            <a:r>
              <a:rPr lang="en-GB" dirty="0"/>
              <a:t>Network for Hard </a:t>
            </a:r>
            <a:r>
              <a:rPr lang="en-GB" dirty="0" smtClean="0"/>
              <a:t>Landings</a:t>
            </a:r>
            <a:endParaRPr lang="en-GB" dirty="0"/>
          </a:p>
        </p:txBody>
      </p:sp>
      <p:grpSp>
        <p:nvGrpSpPr>
          <p:cNvPr id="19" name="Group 18"/>
          <p:cNvGrpSpPr/>
          <p:nvPr/>
        </p:nvGrpSpPr>
        <p:grpSpPr>
          <a:xfrm>
            <a:off x="179512" y="836712"/>
            <a:ext cx="4293146" cy="4563070"/>
            <a:chOff x="179512" y="836712"/>
            <a:chExt cx="4293146" cy="4563070"/>
          </a:xfrm>
        </p:grpSpPr>
        <p:sp>
          <p:nvSpPr>
            <p:cNvPr id="4" name="TextBox 3"/>
            <p:cNvSpPr txBox="1"/>
            <p:nvPr/>
          </p:nvSpPr>
          <p:spPr>
            <a:xfrm>
              <a:off x="1475656" y="836712"/>
              <a:ext cx="639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2016</a:t>
              </a:r>
              <a:endParaRPr lang="en-GB" dirty="0"/>
            </a:p>
          </p:txBody>
        </p:sp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181" y="1124744"/>
              <a:ext cx="3987787" cy="4275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Oval 13"/>
            <p:cNvSpPr/>
            <p:nvPr/>
          </p:nvSpPr>
          <p:spPr>
            <a:xfrm>
              <a:off x="1907704" y="1988840"/>
              <a:ext cx="2564954" cy="244827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179512" y="2564904"/>
              <a:ext cx="634405" cy="144016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796946" y="4365104"/>
              <a:ext cx="966742" cy="84940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 smtClean="0">
                <a:solidFill>
                  <a:schemeClr val="tx1"/>
                </a:solidFill>
              </a:endParaRPr>
            </a:p>
          </p:txBody>
        </p:sp>
      </p:grpSp>
      <p:cxnSp>
        <p:nvCxnSpPr>
          <p:cNvPr id="17" name="Straight Connector 16"/>
          <p:cNvCxnSpPr/>
          <p:nvPr/>
        </p:nvCxnSpPr>
        <p:spPr>
          <a:xfrm>
            <a:off x="4716016" y="908720"/>
            <a:ext cx="0" cy="460851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96181" y="5661248"/>
            <a:ext cx="785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By forming groups, pilots can understand risk mechanisms and troubleshoot in focus.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383930" y="6048023"/>
            <a:ext cx="3002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sz="1000" b="1" dirty="0" smtClean="0"/>
              <a:t>Node size: how influential a signal is</a:t>
            </a:r>
          </a:p>
          <a:p>
            <a:pPr marL="285750" indent="-285750">
              <a:buFont typeface="Arial" charset="0"/>
              <a:buChar char="•"/>
            </a:pPr>
            <a:r>
              <a:rPr lang="en-GB" sz="1000" b="1" dirty="0" smtClean="0"/>
              <a:t>Edge: indicates how often they co-occurs</a:t>
            </a:r>
            <a:endParaRPr lang="en-GB" sz="1000" b="1" dirty="0"/>
          </a:p>
        </p:txBody>
      </p:sp>
      <p:sp>
        <p:nvSpPr>
          <p:cNvPr id="28" name="Freeform 27"/>
          <p:cNvSpPr/>
          <p:nvPr/>
        </p:nvSpPr>
        <p:spPr>
          <a:xfrm>
            <a:off x="2621280" y="1946276"/>
            <a:ext cx="1028700" cy="1040764"/>
          </a:xfrm>
          <a:custGeom>
            <a:avLst/>
            <a:gdLst>
              <a:gd name="connsiteX0" fmla="*/ 495300 w 1028700"/>
              <a:gd name="connsiteY0" fmla="*/ 4444 h 1040764"/>
              <a:gd name="connsiteX1" fmla="*/ 495300 w 1028700"/>
              <a:gd name="connsiteY1" fmla="*/ 4444 h 1040764"/>
              <a:gd name="connsiteX2" fmla="*/ 628650 w 1028700"/>
              <a:gd name="connsiteY2" fmla="*/ 4444 h 1040764"/>
              <a:gd name="connsiteX3" fmla="*/ 647700 w 1028700"/>
              <a:gd name="connsiteY3" fmla="*/ 8254 h 1040764"/>
              <a:gd name="connsiteX4" fmla="*/ 727710 w 1028700"/>
              <a:gd name="connsiteY4" fmla="*/ 19684 h 1040764"/>
              <a:gd name="connsiteX5" fmla="*/ 750570 w 1028700"/>
              <a:gd name="connsiteY5" fmla="*/ 27304 h 1040764"/>
              <a:gd name="connsiteX6" fmla="*/ 762000 w 1028700"/>
              <a:gd name="connsiteY6" fmla="*/ 31114 h 1040764"/>
              <a:gd name="connsiteX7" fmla="*/ 796290 w 1028700"/>
              <a:gd name="connsiteY7" fmla="*/ 42544 h 1040764"/>
              <a:gd name="connsiteX8" fmla="*/ 807720 w 1028700"/>
              <a:gd name="connsiteY8" fmla="*/ 50164 h 1040764"/>
              <a:gd name="connsiteX9" fmla="*/ 830580 w 1028700"/>
              <a:gd name="connsiteY9" fmla="*/ 57784 h 1040764"/>
              <a:gd name="connsiteX10" fmla="*/ 857250 w 1028700"/>
              <a:gd name="connsiteY10" fmla="*/ 65404 h 1040764"/>
              <a:gd name="connsiteX11" fmla="*/ 868680 w 1028700"/>
              <a:gd name="connsiteY11" fmla="*/ 73024 h 1040764"/>
              <a:gd name="connsiteX12" fmla="*/ 887730 w 1028700"/>
              <a:gd name="connsiteY12" fmla="*/ 95884 h 1040764"/>
              <a:gd name="connsiteX13" fmla="*/ 902970 w 1028700"/>
              <a:gd name="connsiteY13" fmla="*/ 118744 h 1040764"/>
              <a:gd name="connsiteX14" fmla="*/ 910590 w 1028700"/>
              <a:gd name="connsiteY14" fmla="*/ 130174 h 1040764"/>
              <a:gd name="connsiteX15" fmla="*/ 922020 w 1028700"/>
              <a:gd name="connsiteY15" fmla="*/ 153034 h 1040764"/>
              <a:gd name="connsiteX16" fmla="*/ 925830 w 1028700"/>
              <a:gd name="connsiteY16" fmla="*/ 175894 h 1040764"/>
              <a:gd name="connsiteX17" fmla="*/ 929640 w 1028700"/>
              <a:gd name="connsiteY17" fmla="*/ 187324 h 1040764"/>
              <a:gd name="connsiteX18" fmla="*/ 933450 w 1028700"/>
              <a:gd name="connsiteY18" fmla="*/ 255904 h 1040764"/>
              <a:gd name="connsiteX19" fmla="*/ 929640 w 1028700"/>
              <a:gd name="connsiteY19" fmla="*/ 316864 h 1040764"/>
              <a:gd name="connsiteX20" fmla="*/ 914400 w 1028700"/>
              <a:gd name="connsiteY20" fmla="*/ 351154 h 1040764"/>
              <a:gd name="connsiteX21" fmla="*/ 902970 w 1028700"/>
              <a:gd name="connsiteY21" fmla="*/ 366394 h 1040764"/>
              <a:gd name="connsiteX22" fmla="*/ 876300 w 1028700"/>
              <a:gd name="connsiteY22" fmla="*/ 396874 h 1040764"/>
              <a:gd name="connsiteX23" fmla="*/ 857250 w 1028700"/>
              <a:gd name="connsiteY23" fmla="*/ 431164 h 1040764"/>
              <a:gd name="connsiteX24" fmla="*/ 849630 w 1028700"/>
              <a:gd name="connsiteY24" fmla="*/ 442594 h 1040764"/>
              <a:gd name="connsiteX25" fmla="*/ 845820 w 1028700"/>
              <a:gd name="connsiteY25" fmla="*/ 454024 h 1040764"/>
              <a:gd name="connsiteX26" fmla="*/ 830580 w 1028700"/>
              <a:gd name="connsiteY26" fmla="*/ 476884 h 1040764"/>
              <a:gd name="connsiteX27" fmla="*/ 822960 w 1028700"/>
              <a:gd name="connsiteY27" fmla="*/ 488314 h 1040764"/>
              <a:gd name="connsiteX28" fmla="*/ 815340 w 1028700"/>
              <a:gd name="connsiteY28" fmla="*/ 499744 h 1040764"/>
              <a:gd name="connsiteX29" fmla="*/ 807720 w 1028700"/>
              <a:gd name="connsiteY29" fmla="*/ 511174 h 1040764"/>
              <a:gd name="connsiteX30" fmla="*/ 800100 w 1028700"/>
              <a:gd name="connsiteY30" fmla="*/ 534034 h 1040764"/>
              <a:gd name="connsiteX31" fmla="*/ 807720 w 1028700"/>
              <a:gd name="connsiteY31" fmla="*/ 568324 h 1040764"/>
              <a:gd name="connsiteX32" fmla="*/ 811530 w 1028700"/>
              <a:gd name="connsiteY32" fmla="*/ 579754 h 1040764"/>
              <a:gd name="connsiteX33" fmla="*/ 822960 w 1028700"/>
              <a:gd name="connsiteY33" fmla="*/ 587374 h 1040764"/>
              <a:gd name="connsiteX34" fmla="*/ 842010 w 1028700"/>
              <a:gd name="connsiteY34" fmla="*/ 602614 h 1040764"/>
              <a:gd name="connsiteX35" fmla="*/ 853440 w 1028700"/>
              <a:gd name="connsiteY35" fmla="*/ 610234 h 1040764"/>
              <a:gd name="connsiteX36" fmla="*/ 868680 w 1028700"/>
              <a:gd name="connsiteY36" fmla="*/ 617854 h 1040764"/>
              <a:gd name="connsiteX37" fmla="*/ 880110 w 1028700"/>
              <a:gd name="connsiteY37" fmla="*/ 625474 h 1040764"/>
              <a:gd name="connsiteX38" fmla="*/ 902970 w 1028700"/>
              <a:gd name="connsiteY38" fmla="*/ 636904 h 1040764"/>
              <a:gd name="connsiteX39" fmla="*/ 922020 w 1028700"/>
              <a:gd name="connsiteY39" fmla="*/ 659764 h 1040764"/>
              <a:gd name="connsiteX40" fmla="*/ 944880 w 1028700"/>
              <a:gd name="connsiteY40" fmla="*/ 686434 h 1040764"/>
              <a:gd name="connsiteX41" fmla="*/ 960120 w 1028700"/>
              <a:gd name="connsiteY41" fmla="*/ 694054 h 1040764"/>
              <a:gd name="connsiteX42" fmla="*/ 982980 w 1028700"/>
              <a:gd name="connsiteY42" fmla="*/ 720724 h 1040764"/>
              <a:gd name="connsiteX43" fmla="*/ 998220 w 1028700"/>
              <a:gd name="connsiteY43" fmla="*/ 743584 h 1040764"/>
              <a:gd name="connsiteX44" fmla="*/ 1005840 w 1028700"/>
              <a:gd name="connsiteY44" fmla="*/ 755014 h 1040764"/>
              <a:gd name="connsiteX45" fmla="*/ 1013460 w 1028700"/>
              <a:gd name="connsiteY45" fmla="*/ 777874 h 1040764"/>
              <a:gd name="connsiteX46" fmla="*/ 1017270 w 1028700"/>
              <a:gd name="connsiteY46" fmla="*/ 789304 h 1040764"/>
              <a:gd name="connsiteX47" fmla="*/ 1021080 w 1028700"/>
              <a:gd name="connsiteY47" fmla="*/ 808354 h 1040764"/>
              <a:gd name="connsiteX48" fmla="*/ 1024890 w 1028700"/>
              <a:gd name="connsiteY48" fmla="*/ 819784 h 1040764"/>
              <a:gd name="connsiteX49" fmla="*/ 1028700 w 1028700"/>
              <a:gd name="connsiteY49" fmla="*/ 842644 h 1040764"/>
              <a:gd name="connsiteX50" fmla="*/ 1024890 w 1028700"/>
              <a:gd name="connsiteY50" fmla="*/ 941704 h 1040764"/>
              <a:gd name="connsiteX51" fmla="*/ 1021080 w 1028700"/>
              <a:gd name="connsiteY51" fmla="*/ 953134 h 1040764"/>
              <a:gd name="connsiteX52" fmla="*/ 1013460 w 1028700"/>
              <a:gd name="connsiteY52" fmla="*/ 964564 h 1040764"/>
              <a:gd name="connsiteX53" fmla="*/ 990600 w 1028700"/>
              <a:gd name="connsiteY53" fmla="*/ 987424 h 1040764"/>
              <a:gd name="connsiteX54" fmla="*/ 967740 w 1028700"/>
              <a:gd name="connsiteY54" fmla="*/ 1002664 h 1040764"/>
              <a:gd name="connsiteX55" fmla="*/ 952500 w 1028700"/>
              <a:gd name="connsiteY55" fmla="*/ 1006474 h 1040764"/>
              <a:gd name="connsiteX56" fmla="*/ 929640 w 1028700"/>
              <a:gd name="connsiteY56" fmla="*/ 1014094 h 1040764"/>
              <a:gd name="connsiteX57" fmla="*/ 918210 w 1028700"/>
              <a:gd name="connsiteY57" fmla="*/ 1017904 h 1040764"/>
              <a:gd name="connsiteX58" fmla="*/ 902970 w 1028700"/>
              <a:gd name="connsiteY58" fmla="*/ 1021714 h 1040764"/>
              <a:gd name="connsiteX59" fmla="*/ 891540 w 1028700"/>
              <a:gd name="connsiteY59" fmla="*/ 1025524 h 1040764"/>
              <a:gd name="connsiteX60" fmla="*/ 849630 w 1028700"/>
              <a:gd name="connsiteY60" fmla="*/ 1029334 h 1040764"/>
              <a:gd name="connsiteX61" fmla="*/ 826770 w 1028700"/>
              <a:gd name="connsiteY61" fmla="*/ 1033144 h 1040764"/>
              <a:gd name="connsiteX62" fmla="*/ 803910 w 1028700"/>
              <a:gd name="connsiteY62" fmla="*/ 1040764 h 1040764"/>
              <a:gd name="connsiteX63" fmla="*/ 666750 w 1028700"/>
              <a:gd name="connsiteY63" fmla="*/ 1036954 h 1040764"/>
              <a:gd name="connsiteX64" fmla="*/ 655320 w 1028700"/>
              <a:gd name="connsiteY64" fmla="*/ 1033144 h 1040764"/>
              <a:gd name="connsiteX65" fmla="*/ 643890 w 1028700"/>
              <a:gd name="connsiteY65" fmla="*/ 1021714 h 1040764"/>
              <a:gd name="connsiteX66" fmla="*/ 624840 w 1028700"/>
              <a:gd name="connsiteY66" fmla="*/ 998854 h 1040764"/>
              <a:gd name="connsiteX67" fmla="*/ 613410 w 1028700"/>
              <a:gd name="connsiteY67" fmla="*/ 960754 h 1040764"/>
              <a:gd name="connsiteX68" fmla="*/ 605790 w 1028700"/>
              <a:gd name="connsiteY68" fmla="*/ 949324 h 1040764"/>
              <a:gd name="connsiteX69" fmla="*/ 582930 w 1028700"/>
              <a:gd name="connsiteY69" fmla="*/ 934084 h 1040764"/>
              <a:gd name="connsiteX70" fmla="*/ 571500 w 1028700"/>
              <a:gd name="connsiteY70" fmla="*/ 926464 h 1040764"/>
              <a:gd name="connsiteX71" fmla="*/ 548640 w 1028700"/>
              <a:gd name="connsiteY71" fmla="*/ 918844 h 1040764"/>
              <a:gd name="connsiteX72" fmla="*/ 453390 w 1028700"/>
              <a:gd name="connsiteY72" fmla="*/ 922654 h 1040764"/>
              <a:gd name="connsiteX73" fmla="*/ 441960 w 1028700"/>
              <a:gd name="connsiteY73" fmla="*/ 926464 h 1040764"/>
              <a:gd name="connsiteX74" fmla="*/ 392430 w 1028700"/>
              <a:gd name="connsiteY74" fmla="*/ 934084 h 1040764"/>
              <a:gd name="connsiteX75" fmla="*/ 312420 w 1028700"/>
              <a:gd name="connsiteY75" fmla="*/ 930274 h 1040764"/>
              <a:gd name="connsiteX76" fmla="*/ 289560 w 1028700"/>
              <a:gd name="connsiteY76" fmla="*/ 926464 h 1040764"/>
              <a:gd name="connsiteX77" fmla="*/ 278130 w 1028700"/>
              <a:gd name="connsiteY77" fmla="*/ 918844 h 1040764"/>
              <a:gd name="connsiteX78" fmla="*/ 266700 w 1028700"/>
              <a:gd name="connsiteY78" fmla="*/ 915034 h 1040764"/>
              <a:gd name="connsiteX79" fmla="*/ 251460 w 1028700"/>
              <a:gd name="connsiteY79" fmla="*/ 907414 h 1040764"/>
              <a:gd name="connsiteX80" fmla="*/ 236220 w 1028700"/>
              <a:gd name="connsiteY80" fmla="*/ 884554 h 1040764"/>
              <a:gd name="connsiteX81" fmla="*/ 228600 w 1028700"/>
              <a:gd name="connsiteY81" fmla="*/ 873124 h 1040764"/>
              <a:gd name="connsiteX82" fmla="*/ 217170 w 1028700"/>
              <a:gd name="connsiteY82" fmla="*/ 850264 h 1040764"/>
              <a:gd name="connsiteX83" fmla="*/ 213360 w 1028700"/>
              <a:gd name="connsiteY83" fmla="*/ 827404 h 1040764"/>
              <a:gd name="connsiteX84" fmla="*/ 205740 w 1028700"/>
              <a:gd name="connsiteY84" fmla="*/ 804544 h 1040764"/>
              <a:gd name="connsiteX85" fmla="*/ 186690 w 1028700"/>
              <a:gd name="connsiteY85" fmla="*/ 770254 h 1040764"/>
              <a:gd name="connsiteX86" fmla="*/ 163830 w 1028700"/>
              <a:gd name="connsiteY86" fmla="*/ 758824 h 1040764"/>
              <a:gd name="connsiteX87" fmla="*/ 140970 w 1028700"/>
              <a:gd name="connsiteY87" fmla="*/ 743584 h 1040764"/>
              <a:gd name="connsiteX88" fmla="*/ 125730 w 1028700"/>
              <a:gd name="connsiteY88" fmla="*/ 732154 h 1040764"/>
              <a:gd name="connsiteX89" fmla="*/ 114300 w 1028700"/>
              <a:gd name="connsiteY89" fmla="*/ 724534 h 1040764"/>
              <a:gd name="connsiteX90" fmla="*/ 99060 w 1028700"/>
              <a:gd name="connsiteY90" fmla="*/ 701674 h 1040764"/>
              <a:gd name="connsiteX91" fmla="*/ 76200 w 1028700"/>
              <a:gd name="connsiteY91" fmla="*/ 675004 h 1040764"/>
              <a:gd name="connsiteX92" fmla="*/ 60960 w 1028700"/>
              <a:gd name="connsiteY92" fmla="*/ 652144 h 1040764"/>
              <a:gd name="connsiteX93" fmla="*/ 57150 w 1028700"/>
              <a:gd name="connsiteY93" fmla="*/ 640714 h 1040764"/>
              <a:gd name="connsiteX94" fmla="*/ 49530 w 1028700"/>
              <a:gd name="connsiteY94" fmla="*/ 629284 h 1040764"/>
              <a:gd name="connsiteX95" fmla="*/ 38100 w 1028700"/>
              <a:gd name="connsiteY95" fmla="*/ 594994 h 1040764"/>
              <a:gd name="connsiteX96" fmla="*/ 30480 w 1028700"/>
              <a:gd name="connsiteY96" fmla="*/ 572134 h 1040764"/>
              <a:gd name="connsiteX97" fmla="*/ 26670 w 1028700"/>
              <a:gd name="connsiteY97" fmla="*/ 560704 h 1040764"/>
              <a:gd name="connsiteX98" fmla="*/ 22860 w 1028700"/>
              <a:gd name="connsiteY98" fmla="*/ 545464 h 1040764"/>
              <a:gd name="connsiteX99" fmla="*/ 19050 w 1028700"/>
              <a:gd name="connsiteY99" fmla="*/ 511174 h 1040764"/>
              <a:gd name="connsiteX100" fmla="*/ 11430 w 1028700"/>
              <a:gd name="connsiteY100" fmla="*/ 499744 h 1040764"/>
              <a:gd name="connsiteX101" fmla="*/ 7620 w 1028700"/>
              <a:gd name="connsiteY101" fmla="*/ 484504 h 1040764"/>
              <a:gd name="connsiteX102" fmla="*/ 0 w 1028700"/>
              <a:gd name="connsiteY102" fmla="*/ 457834 h 1040764"/>
              <a:gd name="connsiteX103" fmla="*/ 3810 w 1028700"/>
              <a:gd name="connsiteY103" fmla="*/ 366394 h 1040764"/>
              <a:gd name="connsiteX104" fmla="*/ 11430 w 1028700"/>
              <a:gd name="connsiteY104" fmla="*/ 339724 h 1040764"/>
              <a:gd name="connsiteX105" fmla="*/ 19050 w 1028700"/>
              <a:gd name="connsiteY105" fmla="*/ 328294 h 1040764"/>
              <a:gd name="connsiteX106" fmla="*/ 22860 w 1028700"/>
              <a:gd name="connsiteY106" fmla="*/ 316864 h 1040764"/>
              <a:gd name="connsiteX107" fmla="*/ 30480 w 1028700"/>
              <a:gd name="connsiteY107" fmla="*/ 305434 h 1040764"/>
              <a:gd name="connsiteX108" fmla="*/ 49530 w 1028700"/>
              <a:gd name="connsiteY108" fmla="*/ 274954 h 1040764"/>
              <a:gd name="connsiteX109" fmla="*/ 72390 w 1028700"/>
              <a:gd name="connsiteY109" fmla="*/ 255904 h 1040764"/>
              <a:gd name="connsiteX110" fmla="*/ 76200 w 1028700"/>
              <a:gd name="connsiteY110" fmla="*/ 244474 h 1040764"/>
              <a:gd name="connsiteX111" fmla="*/ 106680 w 1028700"/>
              <a:gd name="connsiteY111" fmla="*/ 225424 h 1040764"/>
              <a:gd name="connsiteX112" fmla="*/ 129540 w 1028700"/>
              <a:gd name="connsiteY112" fmla="*/ 210184 h 1040764"/>
              <a:gd name="connsiteX113" fmla="*/ 148590 w 1028700"/>
              <a:gd name="connsiteY113" fmla="*/ 206374 h 1040764"/>
              <a:gd name="connsiteX114" fmla="*/ 194310 w 1028700"/>
              <a:gd name="connsiteY114" fmla="*/ 191134 h 1040764"/>
              <a:gd name="connsiteX115" fmla="*/ 228600 w 1028700"/>
              <a:gd name="connsiteY115" fmla="*/ 183514 h 1040764"/>
              <a:gd name="connsiteX116" fmla="*/ 262890 w 1028700"/>
              <a:gd name="connsiteY116" fmla="*/ 168274 h 1040764"/>
              <a:gd name="connsiteX117" fmla="*/ 300990 w 1028700"/>
              <a:gd name="connsiteY117" fmla="*/ 153034 h 1040764"/>
              <a:gd name="connsiteX118" fmla="*/ 316230 w 1028700"/>
              <a:gd name="connsiteY118" fmla="*/ 145414 h 1040764"/>
              <a:gd name="connsiteX119" fmla="*/ 342900 w 1028700"/>
              <a:gd name="connsiteY119" fmla="*/ 133984 h 1040764"/>
              <a:gd name="connsiteX120" fmla="*/ 373380 w 1028700"/>
              <a:gd name="connsiteY120" fmla="*/ 118744 h 1040764"/>
              <a:gd name="connsiteX121" fmla="*/ 396240 w 1028700"/>
              <a:gd name="connsiteY121" fmla="*/ 99694 h 1040764"/>
              <a:gd name="connsiteX122" fmla="*/ 415290 w 1028700"/>
              <a:gd name="connsiteY122" fmla="*/ 76834 h 1040764"/>
              <a:gd name="connsiteX123" fmla="*/ 426720 w 1028700"/>
              <a:gd name="connsiteY123" fmla="*/ 69214 h 1040764"/>
              <a:gd name="connsiteX124" fmla="*/ 445770 w 1028700"/>
              <a:gd name="connsiteY124" fmla="*/ 42544 h 1040764"/>
              <a:gd name="connsiteX125" fmla="*/ 472440 w 1028700"/>
              <a:gd name="connsiteY125" fmla="*/ 15874 h 1040764"/>
              <a:gd name="connsiteX126" fmla="*/ 483870 w 1028700"/>
              <a:gd name="connsiteY126" fmla="*/ 4444 h 1040764"/>
              <a:gd name="connsiteX127" fmla="*/ 495300 w 1028700"/>
              <a:gd name="connsiteY127" fmla="*/ 4444 h 104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1028700" h="1040764">
                <a:moveTo>
                  <a:pt x="495300" y="4444"/>
                </a:moveTo>
                <a:lnTo>
                  <a:pt x="495300" y="4444"/>
                </a:lnTo>
                <a:cubicBezTo>
                  <a:pt x="559311" y="-1375"/>
                  <a:pt x="541201" y="-1587"/>
                  <a:pt x="628650" y="4444"/>
                </a:cubicBezTo>
                <a:cubicBezTo>
                  <a:pt x="635110" y="4890"/>
                  <a:pt x="641289" y="7338"/>
                  <a:pt x="647700" y="8254"/>
                </a:cubicBezTo>
                <a:cubicBezTo>
                  <a:pt x="668454" y="11219"/>
                  <a:pt x="709461" y="13601"/>
                  <a:pt x="727710" y="19684"/>
                </a:cubicBezTo>
                <a:lnTo>
                  <a:pt x="750570" y="27304"/>
                </a:lnTo>
                <a:cubicBezTo>
                  <a:pt x="754380" y="28574"/>
                  <a:pt x="758271" y="29622"/>
                  <a:pt x="762000" y="31114"/>
                </a:cubicBezTo>
                <a:cubicBezTo>
                  <a:pt x="785912" y="40679"/>
                  <a:pt x="774415" y="37075"/>
                  <a:pt x="796290" y="42544"/>
                </a:cubicBezTo>
                <a:cubicBezTo>
                  <a:pt x="800100" y="45084"/>
                  <a:pt x="803536" y="48304"/>
                  <a:pt x="807720" y="50164"/>
                </a:cubicBezTo>
                <a:cubicBezTo>
                  <a:pt x="815060" y="53426"/>
                  <a:pt x="822788" y="55836"/>
                  <a:pt x="830580" y="57784"/>
                </a:cubicBezTo>
                <a:cubicBezTo>
                  <a:pt x="835463" y="59005"/>
                  <a:pt x="851784" y="62671"/>
                  <a:pt x="857250" y="65404"/>
                </a:cubicBezTo>
                <a:cubicBezTo>
                  <a:pt x="861346" y="67452"/>
                  <a:pt x="864870" y="70484"/>
                  <a:pt x="868680" y="73024"/>
                </a:cubicBezTo>
                <a:cubicBezTo>
                  <a:pt x="895909" y="113868"/>
                  <a:pt x="853505" y="51880"/>
                  <a:pt x="887730" y="95884"/>
                </a:cubicBezTo>
                <a:cubicBezTo>
                  <a:pt x="893353" y="103113"/>
                  <a:pt x="897890" y="111124"/>
                  <a:pt x="902970" y="118744"/>
                </a:cubicBezTo>
                <a:cubicBezTo>
                  <a:pt x="905510" y="122554"/>
                  <a:pt x="909142" y="125830"/>
                  <a:pt x="910590" y="130174"/>
                </a:cubicBezTo>
                <a:cubicBezTo>
                  <a:pt x="915848" y="145948"/>
                  <a:pt x="912172" y="138262"/>
                  <a:pt x="922020" y="153034"/>
                </a:cubicBezTo>
                <a:cubicBezTo>
                  <a:pt x="923290" y="160654"/>
                  <a:pt x="924154" y="168353"/>
                  <a:pt x="925830" y="175894"/>
                </a:cubicBezTo>
                <a:cubicBezTo>
                  <a:pt x="926701" y="179814"/>
                  <a:pt x="929259" y="183326"/>
                  <a:pt x="929640" y="187324"/>
                </a:cubicBezTo>
                <a:cubicBezTo>
                  <a:pt x="931811" y="210116"/>
                  <a:pt x="932180" y="233044"/>
                  <a:pt x="933450" y="255904"/>
                </a:cubicBezTo>
                <a:cubicBezTo>
                  <a:pt x="932180" y="276224"/>
                  <a:pt x="932391" y="296691"/>
                  <a:pt x="929640" y="316864"/>
                </a:cubicBezTo>
                <a:cubicBezTo>
                  <a:pt x="927552" y="332178"/>
                  <a:pt x="922496" y="339819"/>
                  <a:pt x="914400" y="351154"/>
                </a:cubicBezTo>
                <a:cubicBezTo>
                  <a:pt x="910709" y="356321"/>
                  <a:pt x="906611" y="361192"/>
                  <a:pt x="902970" y="366394"/>
                </a:cubicBezTo>
                <a:cubicBezTo>
                  <a:pt x="883523" y="394175"/>
                  <a:pt x="896183" y="383618"/>
                  <a:pt x="876300" y="396874"/>
                </a:cubicBezTo>
                <a:cubicBezTo>
                  <a:pt x="869594" y="416992"/>
                  <a:pt x="874718" y="404962"/>
                  <a:pt x="857250" y="431164"/>
                </a:cubicBezTo>
                <a:cubicBezTo>
                  <a:pt x="854710" y="434974"/>
                  <a:pt x="851078" y="438250"/>
                  <a:pt x="849630" y="442594"/>
                </a:cubicBezTo>
                <a:cubicBezTo>
                  <a:pt x="848360" y="446404"/>
                  <a:pt x="847770" y="450513"/>
                  <a:pt x="845820" y="454024"/>
                </a:cubicBezTo>
                <a:cubicBezTo>
                  <a:pt x="841372" y="462030"/>
                  <a:pt x="835660" y="469264"/>
                  <a:pt x="830580" y="476884"/>
                </a:cubicBezTo>
                <a:lnTo>
                  <a:pt x="822960" y="488314"/>
                </a:lnTo>
                <a:lnTo>
                  <a:pt x="815340" y="499744"/>
                </a:lnTo>
                <a:cubicBezTo>
                  <a:pt x="812800" y="503554"/>
                  <a:pt x="809168" y="506830"/>
                  <a:pt x="807720" y="511174"/>
                </a:cubicBezTo>
                <a:lnTo>
                  <a:pt x="800100" y="534034"/>
                </a:lnTo>
                <a:cubicBezTo>
                  <a:pt x="802719" y="547128"/>
                  <a:pt x="804133" y="555769"/>
                  <a:pt x="807720" y="568324"/>
                </a:cubicBezTo>
                <a:cubicBezTo>
                  <a:pt x="808823" y="572186"/>
                  <a:pt x="809021" y="576618"/>
                  <a:pt x="811530" y="579754"/>
                </a:cubicBezTo>
                <a:cubicBezTo>
                  <a:pt x="814391" y="583330"/>
                  <a:pt x="819150" y="584834"/>
                  <a:pt x="822960" y="587374"/>
                </a:cubicBezTo>
                <a:cubicBezTo>
                  <a:pt x="835805" y="606642"/>
                  <a:pt x="823607" y="593412"/>
                  <a:pt x="842010" y="602614"/>
                </a:cubicBezTo>
                <a:cubicBezTo>
                  <a:pt x="846106" y="604662"/>
                  <a:pt x="849464" y="607962"/>
                  <a:pt x="853440" y="610234"/>
                </a:cubicBezTo>
                <a:cubicBezTo>
                  <a:pt x="858371" y="613052"/>
                  <a:pt x="863749" y="615036"/>
                  <a:pt x="868680" y="617854"/>
                </a:cubicBezTo>
                <a:cubicBezTo>
                  <a:pt x="872656" y="620126"/>
                  <a:pt x="876014" y="623426"/>
                  <a:pt x="880110" y="625474"/>
                </a:cubicBezTo>
                <a:cubicBezTo>
                  <a:pt x="911658" y="641248"/>
                  <a:pt x="870213" y="615066"/>
                  <a:pt x="902970" y="636904"/>
                </a:cubicBezTo>
                <a:cubicBezTo>
                  <a:pt x="921889" y="665283"/>
                  <a:pt x="897574" y="630428"/>
                  <a:pt x="922020" y="659764"/>
                </a:cubicBezTo>
                <a:cubicBezTo>
                  <a:pt x="934819" y="675123"/>
                  <a:pt x="924529" y="671171"/>
                  <a:pt x="944880" y="686434"/>
                </a:cubicBezTo>
                <a:cubicBezTo>
                  <a:pt x="949424" y="689842"/>
                  <a:pt x="955040" y="691514"/>
                  <a:pt x="960120" y="694054"/>
                </a:cubicBezTo>
                <a:cubicBezTo>
                  <a:pt x="983502" y="729128"/>
                  <a:pt x="946024" y="674529"/>
                  <a:pt x="982980" y="720724"/>
                </a:cubicBezTo>
                <a:cubicBezTo>
                  <a:pt x="988701" y="727875"/>
                  <a:pt x="993140" y="735964"/>
                  <a:pt x="998220" y="743584"/>
                </a:cubicBezTo>
                <a:cubicBezTo>
                  <a:pt x="1000760" y="747394"/>
                  <a:pt x="1004392" y="750670"/>
                  <a:pt x="1005840" y="755014"/>
                </a:cubicBezTo>
                <a:lnTo>
                  <a:pt x="1013460" y="777874"/>
                </a:lnTo>
                <a:cubicBezTo>
                  <a:pt x="1014730" y="781684"/>
                  <a:pt x="1016482" y="785366"/>
                  <a:pt x="1017270" y="789304"/>
                </a:cubicBezTo>
                <a:cubicBezTo>
                  <a:pt x="1018540" y="795654"/>
                  <a:pt x="1019509" y="802072"/>
                  <a:pt x="1021080" y="808354"/>
                </a:cubicBezTo>
                <a:cubicBezTo>
                  <a:pt x="1022054" y="812250"/>
                  <a:pt x="1024019" y="815864"/>
                  <a:pt x="1024890" y="819784"/>
                </a:cubicBezTo>
                <a:cubicBezTo>
                  <a:pt x="1026566" y="827325"/>
                  <a:pt x="1027430" y="835024"/>
                  <a:pt x="1028700" y="842644"/>
                </a:cubicBezTo>
                <a:cubicBezTo>
                  <a:pt x="1027430" y="875664"/>
                  <a:pt x="1027164" y="908738"/>
                  <a:pt x="1024890" y="941704"/>
                </a:cubicBezTo>
                <a:cubicBezTo>
                  <a:pt x="1024614" y="945711"/>
                  <a:pt x="1022876" y="949542"/>
                  <a:pt x="1021080" y="953134"/>
                </a:cubicBezTo>
                <a:cubicBezTo>
                  <a:pt x="1019032" y="957230"/>
                  <a:pt x="1016502" y="961142"/>
                  <a:pt x="1013460" y="964564"/>
                </a:cubicBezTo>
                <a:cubicBezTo>
                  <a:pt x="1006301" y="972618"/>
                  <a:pt x="999566" y="981446"/>
                  <a:pt x="990600" y="987424"/>
                </a:cubicBezTo>
                <a:cubicBezTo>
                  <a:pt x="982980" y="992504"/>
                  <a:pt x="976625" y="1000443"/>
                  <a:pt x="967740" y="1002664"/>
                </a:cubicBezTo>
                <a:cubicBezTo>
                  <a:pt x="962660" y="1003934"/>
                  <a:pt x="957516" y="1004969"/>
                  <a:pt x="952500" y="1006474"/>
                </a:cubicBezTo>
                <a:cubicBezTo>
                  <a:pt x="944807" y="1008782"/>
                  <a:pt x="937260" y="1011554"/>
                  <a:pt x="929640" y="1014094"/>
                </a:cubicBezTo>
                <a:cubicBezTo>
                  <a:pt x="925830" y="1015364"/>
                  <a:pt x="922106" y="1016930"/>
                  <a:pt x="918210" y="1017904"/>
                </a:cubicBezTo>
                <a:cubicBezTo>
                  <a:pt x="913130" y="1019174"/>
                  <a:pt x="908005" y="1020275"/>
                  <a:pt x="902970" y="1021714"/>
                </a:cubicBezTo>
                <a:cubicBezTo>
                  <a:pt x="899108" y="1022817"/>
                  <a:pt x="895516" y="1024956"/>
                  <a:pt x="891540" y="1025524"/>
                </a:cubicBezTo>
                <a:cubicBezTo>
                  <a:pt x="877653" y="1027508"/>
                  <a:pt x="863562" y="1027695"/>
                  <a:pt x="849630" y="1029334"/>
                </a:cubicBezTo>
                <a:cubicBezTo>
                  <a:pt x="841958" y="1030237"/>
                  <a:pt x="834264" y="1031270"/>
                  <a:pt x="826770" y="1033144"/>
                </a:cubicBezTo>
                <a:cubicBezTo>
                  <a:pt x="818978" y="1035092"/>
                  <a:pt x="803910" y="1040764"/>
                  <a:pt x="803910" y="1040764"/>
                </a:cubicBezTo>
                <a:cubicBezTo>
                  <a:pt x="758190" y="1039494"/>
                  <a:pt x="712428" y="1039296"/>
                  <a:pt x="666750" y="1036954"/>
                </a:cubicBezTo>
                <a:cubicBezTo>
                  <a:pt x="662739" y="1036748"/>
                  <a:pt x="658662" y="1035372"/>
                  <a:pt x="655320" y="1033144"/>
                </a:cubicBezTo>
                <a:cubicBezTo>
                  <a:pt x="650837" y="1030155"/>
                  <a:pt x="647339" y="1025853"/>
                  <a:pt x="643890" y="1021714"/>
                </a:cubicBezTo>
                <a:cubicBezTo>
                  <a:pt x="617368" y="989888"/>
                  <a:pt x="658233" y="1032247"/>
                  <a:pt x="624840" y="998854"/>
                </a:cubicBezTo>
                <a:cubicBezTo>
                  <a:pt x="622710" y="990335"/>
                  <a:pt x="617120" y="966320"/>
                  <a:pt x="613410" y="960754"/>
                </a:cubicBezTo>
                <a:cubicBezTo>
                  <a:pt x="610870" y="956944"/>
                  <a:pt x="609236" y="952339"/>
                  <a:pt x="605790" y="949324"/>
                </a:cubicBezTo>
                <a:cubicBezTo>
                  <a:pt x="598898" y="943293"/>
                  <a:pt x="590550" y="939164"/>
                  <a:pt x="582930" y="934084"/>
                </a:cubicBezTo>
                <a:cubicBezTo>
                  <a:pt x="579120" y="931544"/>
                  <a:pt x="575844" y="927912"/>
                  <a:pt x="571500" y="926464"/>
                </a:cubicBezTo>
                <a:lnTo>
                  <a:pt x="548640" y="918844"/>
                </a:lnTo>
                <a:cubicBezTo>
                  <a:pt x="516890" y="920114"/>
                  <a:pt x="485085" y="920390"/>
                  <a:pt x="453390" y="922654"/>
                </a:cubicBezTo>
                <a:cubicBezTo>
                  <a:pt x="449384" y="922940"/>
                  <a:pt x="445856" y="925490"/>
                  <a:pt x="441960" y="926464"/>
                </a:cubicBezTo>
                <a:cubicBezTo>
                  <a:pt x="424506" y="930828"/>
                  <a:pt x="410937" y="931771"/>
                  <a:pt x="392430" y="934084"/>
                </a:cubicBezTo>
                <a:cubicBezTo>
                  <a:pt x="365760" y="932814"/>
                  <a:pt x="339047" y="932246"/>
                  <a:pt x="312420" y="930274"/>
                </a:cubicBezTo>
                <a:cubicBezTo>
                  <a:pt x="304716" y="929703"/>
                  <a:pt x="296889" y="928907"/>
                  <a:pt x="289560" y="926464"/>
                </a:cubicBezTo>
                <a:cubicBezTo>
                  <a:pt x="285216" y="925016"/>
                  <a:pt x="282226" y="920892"/>
                  <a:pt x="278130" y="918844"/>
                </a:cubicBezTo>
                <a:cubicBezTo>
                  <a:pt x="274538" y="917048"/>
                  <a:pt x="270391" y="916616"/>
                  <a:pt x="266700" y="915034"/>
                </a:cubicBezTo>
                <a:cubicBezTo>
                  <a:pt x="261480" y="912797"/>
                  <a:pt x="256540" y="909954"/>
                  <a:pt x="251460" y="907414"/>
                </a:cubicBezTo>
                <a:lnTo>
                  <a:pt x="236220" y="884554"/>
                </a:lnTo>
                <a:cubicBezTo>
                  <a:pt x="233680" y="880744"/>
                  <a:pt x="230048" y="877468"/>
                  <a:pt x="228600" y="873124"/>
                </a:cubicBezTo>
                <a:cubicBezTo>
                  <a:pt x="223342" y="857350"/>
                  <a:pt x="227018" y="865036"/>
                  <a:pt x="217170" y="850264"/>
                </a:cubicBezTo>
                <a:cubicBezTo>
                  <a:pt x="215900" y="842644"/>
                  <a:pt x="215234" y="834898"/>
                  <a:pt x="213360" y="827404"/>
                </a:cubicBezTo>
                <a:cubicBezTo>
                  <a:pt x="211412" y="819612"/>
                  <a:pt x="208280" y="812164"/>
                  <a:pt x="205740" y="804544"/>
                </a:cubicBezTo>
                <a:cubicBezTo>
                  <a:pt x="202385" y="794480"/>
                  <a:pt x="196516" y="773529"/>
                  <a:pt x="186690" y="770254"/>
                </a:cubicBezTo>
                <a:cubicBezTo>
                  <a:pt x="175234" y="766435"/>
                  <a:pt x="173678" y="767030"/>
                  <a:pt x="163830" y="758824"/>
                </a:cubicBezTo>
                <a:cubicBezTo>
                  <a:pt x="144804" y="742969"/>
                  <a:pt x="161057" y="750280"/>
                  <a:pt x="140970" y="743584"/>
                </a:cubicBezTo>
                <a:cubicBezTo>
                  <a:pt x="135890" y="739774"/>
                  <a:pt x="130897" y="735845"/>
                  <a:pt x="125730" y="732154"/>
                </a:cubicBezTo>
                <a:cubicBezTo>
                  <a:pt x="122004" y="729492"/>
                  <a:pt x="117315" y="727980"/>
                  <a:pt x="114300" y="724534"/>
                </a:cubicBezTo>
                <a:cubicBezTo>
                  <a:pt x="108269" y="717642"/>
                  <a:pt x="105536" y="708150"/>
                  <a:pt x="99060" y="701674"/>
                </a:cubicBezTo>
                <a:cubicBezTo>
                  <a:pt x="85905" y="688519"/>
                  <a:pt x="87604" y="691296"/>
                  <a:pt x="76200" y="675004"/>
                </a:cubicBezTo>
                <a:cubicBezTo>
                  <a:pt x="70948" y="667501"/>
                  <a:pt x="63856" y="660832"/>
                  <a:pt x="60960" y="652144"/>
                </a:cubicBezTo>
                <a:cubicBezTo>
                  <a:pt x="59690" y="648334"/>
                  <a:pt x="58946" y="644306"/>
                  <a:pt x="57150" y="640714"/>
                </a:cubicBezTo>
                <a:cubicBezTo>
                  <a:pt x="55102" y="636618"/>
                  <a:pt x="51390" y="633468"/>
                  <a:pt x="49530" y="629284"/>
                </a:cubicBezTo>
                <a:lnTo>
                  <a:pt x="38100" y="594994"/>
                </a:lnTo>
                <a:lnTo>
                  <a:pt x="30480" y="572134"/>
                </a:lnTo>
                <a:cubicBezTo>
                  <a:pt x="29210" y="568324"/>
                  <a:pt x="27644" y="564600"/>
                  <a:pt x="26670" y="560704"/>
                </a:cubicBezTo>
                <a:lnTo>
                  <a:pt x="22860" y="545464"/>
                </a:lnTo>
                <a:cubicBezTo>
                  <a:pt x="21590" y="534034"/>
                  <a:pt x="21839" y="522331"/>
                  <a:pt x="19050" y="511174"/>
                </a:cubicBezTo>
                <a:cubicBezTo>
                  <a:pt x="17939" y="506732"/>
                  <a:pt x="13234" y="503953"/>
                  <a:pt x="11430" y="499744"/>
                </a:cubicBezTo>
                <a:cubicBezTo>
                  <a:pt x="9367" y="494931"/>
                  <a:pt x="9059" y="489539"/>
                  <a:pt x="7620" y="484504"/>
                </a:cubicBezTo>
                <a:cubicBezTo>
                  <a:pt x="-3312" y="446243"/>
                  <a:pt x="11911" y="505477"/>
                  <a:pt x="0" y="457834"/>
                </a:cubicBezTo>
                <a:cubicBezTo>
                  <a:pt x="1270" y="427354"/>
                  <a:pt x="1637" y="396823"/>
                  <a:pt x="3810" y="366394"/>
                </a:cubicBezTo>
                <a:cubicBezTo>
                  <a:pt x="4013" y="363546"/>
                  <a:pt x="9477" y="343629"/>
                  <a:pt x="11430" y="339724"/>
                </a:cubicBezTo>
                <a:cubicBezTo>
                  <a:pt x="13478" y="335628"/>
                  <a:pt x="17002" y="332390"/>
                  <a:pt x="19050" y="328294"/>
                </a:cubicBezTo>
                <a:cubicBezTo>
                  <a:pt x="20846" y="324702"/>
                  <a:pt x="21064" y="320456"/>
                  <a:pt x="22860" y="316864"/>
                </a:cubicBezTo>
                <a:cubicBezTo>
                  <a:pt x="24908" y="312768"/>
                  <a:pt x="28053" y="309317"/>
                  <a:pt x="30480" y="305434"/>
                </a:cubicBezTo>
                <a:cubicBezTo>
                  <a:pt x="32339" y="302460"/>
                  <a:pt x="45177" y="280177"/>
                  <a:pt x="49530" y="274954"/>
                </a:cubicBezTo>
                <a:cubicBezTo>
                  <a:pt x="58697" y="263953"/>
                  <a:pt x="61151" y="263396"/>
                  <a:pt x="72390" y="255904"/>
                </a:cubicBezTo>
                <a:cubicBezTo>
                  <a:pt x="73660" y="252094"/>
                  <a:pt x="73629" y="247559"/>
                  <a:pt x="76200" y="244474"/>
                </a:cubicBezTo>
                <a:cubicBezTo>
                  <a:pt x="85044" y="233861"/>
                  <a:pt x="95545" y="232105"/>
                  <a:pt x="106680" y="225424"/>
                </a:cubicBezTo>
                <a:cubicBezTo>
                  <a:pt x="114533" y="220712"/>
                  <a:pt x="120560" y="211980"/>
                  <a:pt x="129540" y="210184"/>
                </a:cubicBezTo>
                <a:cubicBezTo>
                  <a:pt x="135890" y="208914"/>
                  <a:pt x="142377" y="208201"/>
                  <a:pt x="148590" y="206374"/>
                </a:cubicBezTo>
                <a:cubicBezTo>
                  <a:pt x="164002" y="201841"/>
                  <a:pt x="178628" y="194619"/>
                  <a:pt x="194310" y="191134"/>
                </a:cubicBezTo>
                <a:lnTo>
                  <a:pt x="228600" y="183514"/>
                </a:lnTo>
                <a:cubicBezTo>
                  <a:pt x="262222" y="161099"/>
                  <a:pt x="208482" y="195478"/>
                  <a:pt x="262890" y="168274"/>
                </a:cubicBezTo>
                <a:cubicBezTo>
                  <a:pt x="298631" y="150404"/>
                  <a:pt x="253910" y="171866"/>
                  <a:pt x="300990" y="153034"/>
                </a:cubicBezTo>
                <a:cubicBezTo>
                  <a:pt x="306263" y="150925"/>
                  <a:pt x="311010" y="147651"/>
                  <a:pt x="316230" y="145414"/>
                </a:cubicBezTo>
                <a:cubicBezTo>
                  <a:pt x="337602" y="136255"/>
                  <a:pt x="317628" y="148425"/>
                  <a:pt x="342900" y="133984"/>
                </a:cubicBezTo>
                <a:cubicBezTo>
                  <a:pt x="369532" y="118766"/>
                  <a:pt x="335872" y="133747"/>
                  <a:pt x="373380" y="118744"/>
                </a:cubicBezTo>
                <a:cubicBezTo>
                  <a:pt x="406773" y="85351"/>
                  <a:pt x="364414" y="126216"/>
                  <a:pt x="396240" y="99694"/>
                </a:cubicBezTo>
                <a:cubicBezTo>
                  <a:pt x="433690" y="68486"/>
                  <a:pt x="385320" y="106804"/>
                  <a:pt x="415290" y="76834"/>
                </a:cubicBezTo>
                <a:cubicBezTo>
                  <a:pt x="418528" y="73596"/>
                  <a:pt x="422910" y="71754"/>
                  <a:pt x="426720" y="69214"/>
                </a:cubicBezTo>
                <a:cubicBezTo>
                  <a:pt x="451494" y="32054"/>
                  <a:pt x="412689" y="89802"/>
                  <a:pt x="445770" y="42544"/>
                </a:cubicBezTo>
                <a:cubicBezTo>
                  <a:pt x="464377" y="15963"/>
                  <a:pt x="451822" y="22747"/>
                  <a:pt x="472440" y="15874"/>
                </a:cubicBezTo>
                <a:cubicBezTo>
                  <a:pt x="476250" y="12064"/>
                  <a:pt x="479387" y="7433"/>
                  <a:pt x="483870" y="4444"/>
                </a:cubicBezTo>
                <a:cubicBezTo>
                  <a:pt x="490790" y="-169"/>
                  <a:pt x="493395" y="4444"/>
                  <a:pt x="495300" y="4444"/>
                </a:cubicBezTo>
                <a:close/>
              </a:path>
            </a:pathLst>
          </a:custGeom>
          <a:noFill/>
          <a:ln>
            <a:solidFill>
              <a:srgbClr val="FA8F1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 err="1" smtClean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31840" y="1268760"/>
            <a:ext cx="3205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A8606"/>
                </a:solidFill>
              </a:rPr>
              <a:t>A group that may trigger further investigation</a:t>
            </a:r>
            <a:endParaRPr lang="en-GB" sz="1200" dirty="0">
              <a:solidFill>
                <a:srgbClr val="FA8606"/>
              </a:solidFill>
            </a:endParaRPr>
          </a:p>
        </p:txBody>
      </p:sp>
      <p:cxnSp>
        <p:nvCxnSpPr>
          <p:cNvPr id="30" name="Straight Arrow Connector 29"/>
          <p:cNvCxnSpPr>
            <a:stCxn id="22" idx="2"/>
            <a:endCxn id="28" idx="8"/>
          </p:cNvCxnSpPr>
          <p:nvPr/>
        </p:nvCxnSpPr>
        <p:spPr>
          <a:xfrm flipH="1">
            <a:off x="3429000" y="1545759"/>
            <a:ext cx="1305779" cy="45068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2" idx="2"/>
            <a:endCxn id="36" idx="23"/>
          </p:cNvCxnSpPr>
          <p:nvPr/>
        </p:nvCxnSpPr>
        <p:spPr>
          <a:xfrm>
            <a:off x="4734779" y="1545759"/>
            <a:ext cx="1242949" cy="291985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>
            <a:hlinkClick r:id="rId6" action="ppaction://hlinksldjump"/>
          </p:cNvPr>
          <p:cNvSpPr/>
          <p:nvPr/>
        </p:nvSpPr>
        <p:spPr>
          <a:xfrm>
            <a:off x="8028384" y="116632"/>
            <a:ext cx="864096" cy="21602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80691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0"/>
            <a:ext cx="8229600" cy="885825"/>
          </a:xfrm>
        </p:spPr>
        <p:txBody>
          <a:bodyPr/>
          <a:lstStyle/>
          <a:p>
            <a:r>
              <a:rPr lang="en-US" dirty="0" smtClean="0"/>
              <a:t>Identification of </a:t>
            </a:r>
            <a:r>
              <a:rPr lang="en-US" dirty="0"/>
              <a:t>E</a:t>
            </a:r>
            <a:r>
              <a:rPr lang="en-US" dirty="0" smtClean="0"/>
              <a:t>merging Groups </a:t>
            </a:r>
            <a:endParaRPr lang="en-GB" dirty="0"/>
          </a:p>
        </p:txBody>
      </p:sp>
      <p:pic>
        <p:nvPicPr>
          <p:cNvPr id="2051" name="Picture 3" descr="C:\Users\u616768\Desktop\Safety\Images\cluster_HARD__2017-02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24" y="476672"/>
            <a:ext cx="2448272" cy="314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u616768\Desktop\Safety\Images\cluster_HARD__2017-03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510" y="427085"/>
            <a:ext cx="2362898" cy="314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u616768\Desktop\Safety\Images\cluster_HARD__2017-04.jp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745" y="427084"/>
            <a:ext cx="2712098" cy="314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u616768\Desktop\Safety\Images\cluster_HARD__2017-05.jp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24" y="3530032"/>
            <a:ext cx="2266960" cy="328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u616768\Desktop\Safety\Images\cluster_HARD__2017-06.jp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761" y="3530031"/>
            <a:ext cx="2574859" cy="328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7961695" y="6165304"/>
            <a:ext cx="1002793" cy="474301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 smtClean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36096" y="6402454"/>
            <a:ext cx="2722938" cy="33891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99792" y="6402454"/>
            <a:ext cx="576064" cy="23715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 smtClean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977585" y="5877272"/>
            <a:ext cx="1338831" cy="762333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 smtClean="0">
              <a:solidFill>
                <a:schemeClr val="tx1"/>
              </a:solidFill>
            </a:endParaRPr>
          </a:p>
        </p:txBody>
      </p:sp>
      <p:pic>
        <p:nvPicPr>
          <p:cNvPr id="2056" name="Picture 8" descr="C:\Users\u616768\Desktop\Safety\Images\cluster_HARD__2017-07.jpg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532" y="3530031"/>
            <a:ext cx="2652311" cy="321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251520" y="4653136"/>
            <a:ext cx="288032" cy="10081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 smtClean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483768" y="4941168"/>
            <a:ext cx="288032" cy="10081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 smtClean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465195" y="4874096"/>
            <a:ext cx="288032" cy="10081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 smtClean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543450" y="4869160"/>
            <a:ext cx="288032" cy="100811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 smtClean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148064" y="6521029"/>
            <a:ext cx="792088" cy="2203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 smtClean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27784" y="4869160"/>
            <a:ext cx="72008" cy="720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 smtClean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5750" y="476672"/>
            <a:ext cx="1152128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Feb  2017 </a:t>
            </a:r>
            <a:endParaRPr lang="en-GB" dirty="0" err="1" smtClean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250803" y="512060"/>
            <a:ext cx="1152128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Mar  2017 </a:t>
            </a:r>
            <a:endParaRPr lang="en-GB" dirty="0" err="1" smtClean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901080" y="512060"/>
            <a:ext cx="1152128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Apr  2017 </a:t>
            </a:r>
            <a:endParaRPr lang="en-GB" dirty="0" err="1" smtClean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02567" y="3624461"/>
            <a:ext cx="1397623" cy="2127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May  2017 </a:t>
            </a:r>
            <a:endParaRPr lang="en-GB" dirty="0" err="1" smtClean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250803" y="3621193"/>
            <a:ext cx="1152128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Jun 2017 </a:t>
            </a:r>
            <a:endParaRPr lang="en-GB" dirty="0" err="1" smtClean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934745" y="3624946"/>
            <a:ext cx="1152128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Jul   2017 </a:t>
            </a:r>
            <a:endParaRPr lang="en-GB" dirty="0" err="1" smtClean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24041" y="5445224"/>
            <a:ext cx="1392376" cy="504056"/>
          </a:xfrm>
          <a:prstGeom prst="rect">
            <a:avLst/>
          </a:prstGeom>
          <a:solidFill>
            <a:schemeClr val="bg1">
              <a:alpha val="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 smtClean="0">
              <a:solidFill>
                <a:schemeClr val="tx1"/>
              </a:solidFill>
            </a:endParaRPr>
          </a:p>
        </p:txBody>
      </p:sp>
      <p:sp>
        <p:nvSpPr>
          <p:cNvPr id="31" name="Rounded Rectangle 30">
            <a:hlinkClick r:id="rId14" action="ppaction://hlinksldjump"/>
          </p:cNvPr>
          <p:cNvSpPr/>
          <p:nvPr/>
        </p:nvSpPr>
        <p:spPr>
          <a:xfrm>
            <a:off x="8028384" y="116632"/>
            <a:ext cx="864096" cy="21602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185899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Fuel Efficiency </a:t>
            </a:r>
            <a:endParaRPr lang="en-US" dirty="0" smtClean="0"/>
          </a:p>
          <a:p>
            <a:r>
              <a:rPr lang="en-US" dirty="0" smtClean="0"/>
              <a:t>Safety Analysis</a:t>
            </a:r>
          </a:p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Predictive Maintenance</a:t>
            </a:r>
          </a:p>
        </p:txBody>
      </p:sp>
    </p:spTree>
    <p:extLst>
      <p:ext uri="{BB962C8B-B14F-4D97-AF65-F5344CB8AC3E}">
        <p14:creationId xmlns:p14="http://schemas.microsoft.com/office/powerpoint/2010/main" val="427640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Sources per Aircraft per Failure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80767" y="3638746"/>
            <a:ext cx="7711126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629920" y="3101607"/>
            <a:ext cx="65988" cy="65988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1107649" y="3099041"/>
            <a:ext cx="65988" cy="65988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1640265" y="3102864"/>
            <a:ext cx="65988" cy="65988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2088037" y="3099041"/>
            <a:ext cx="65988" cy="65988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2601117" y="3099041"/>
            <a:ext cx="65988" cy="65988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3144677" y="3099041"/>
            <a:ext cx="65988" cy="65988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3550920" y="3101607"/>
            <a:ext cx="65988" cy="65988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5284425" y="3047518"/>
            <a:ext cx="65988" cy="65988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4485849" y="3102864"/>
            <a:ext cx="65988" cy="65988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5009037" y="3099041"/>
            <a:ext cx="65988" cy="65988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5522117" y="3099041"/>
            <a:ext cx="65988" cy="65988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6065677" y="3099041"/>
            <a:ext cx="65988" cy="65988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/>
          <p:cNvSpPr/>
          <p:nvPr/>
        </p:nvSpPr>
        <p:spPr>
          <a:xfrm>
            <a:off x="870921" y="3033053"/>
            <a:ext cx="65988" cy="65988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1328121" y="3036876"/>
            <a:ext cx="65988" cy="65988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1851309" y="3033053"/>
            <a:ext cx="65988" cy="65988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2364389" y="3033053"/>
            <a:ext cx="65988" cy="65988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2907949" y="3033053"/>
            <a:ext cx="65988" cy="65988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3423061" y="3042731"/>
            <a:ext cx="65988" cy="65988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/>
          <p:cNvSpPr/>
          <p:nvPr/>
        </p:nvSpPr>
        <p:spPr>
          <a:xfrm>
            <a:off x="3699413" y="2976743"/>
            <a:ext cx="65988" cy="65988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5" name="Straight Connector 34"/>
          <p:cNvCxnSpPr>
            <a:stCxn id="72" idx="0"/>
          </p:cNvCxnSpPr>
          <p:nvPr/>
        </p:nvCxnSpPr>
        <p:spPr>
          <a:xfrm flipV="1">
            <a:off x="4518843" y="1335664"/>
            <a:ext cx="1412783" cy="1684030"/>
          </a:xfrm>
          <a:prstGeom prst="line">
            <a:avLst/>
          </a:prstGeom>
          <a:ln w="635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72" idx="5"/>
          </p:cNvCxnSpPr>
          <p:nvPr/>
        </p:nvCxnSpPr>
        <p:spPr>
          <a:xfrm flipV="1">
            <a:off x="4542173" y="2712681"/>
            <a:ext cx="1389453" cy="363337"/>
          </a:xfrm>
          <a:prstGeom prst="line">
            <a:avLst/>
          </a:prstGeom>
          <a:ln w="6350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3768072" y="3099041"/>
            <a:ext cx="65988" cy="65988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Oval 39"/>
          <p:cNvSpPr/>
          <p:nvPr/>
        </p:nvSpPr>
        <p:spPr>
          <a:xfrm>
            <a:off x="4281152" y="3099041"/>
            <a:ext cx="65988" cy="65988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/>
          <p:cNvSpPr/>
          <p:nvPr/>
        </p:nvSpPr>
        <p:spPr>
          <a:xfrm>
            <a:off x="4044424" y="3033053"/>
            <a:ext cx="65988" cy="65988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/>
          <p:cNvSpPr txBox="1"/>
          <p:nvPr/>
        </p:nvSpPr>
        <p:spPr>
          <a:xfrm>
            <a:off x="7032395" y="3195445"/>
            <a:ext cx="1979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Departure Time</a:t>
            </a:r>
            <a:endParaRPr lang="en-GB" dirty="0"/>
          </a:p>
        </p:txBody>
      </p:sp>
      <p:pic>
        <p:nvPicPr>
          <p:cNvPr id="5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626" y="1335664"/>
            <a:ext cx="2090584" cy="13770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6274161" y="932415"/>
            <a:ext cx="1405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In-flight Data</a:t>
            </a:r>
            <a:endParaRPr lang="en-GB" dirty="0"/>
          </a:p>
        </p:txBody>
      </p:sp>
      <p:sp>
        <p:nvSpPr>
          <p:cNvPr id="65" name="TextBox 64"/>
          <p:cNvSpPr txBox="1"/>
          <p:nvPr/>
        </p:nvSpPr>
        <p:spPr>
          <a:xfrm>
            <a:off x="605141" y="2408478"/>
            <a:ext cx="791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Flights</a:t>
            </a:r>
            <a:endParaRPr lang="en-GB" dirty="0"/>
          </a:p>
        </p:txBody>
      </p:sp>
      <p:grpSp>
        <p:nvGrpSpPr>
          <p:cNvPr id="78" name="Group 77"/>
          <p:cNvGrpSpPr/>
          <p:nvPr/>
        </p:nvGrpSpPr>
        <p:grpSpPr>
          <a:xfrm>
            <a:off x="162328" y="3974026"/>
            <a:ext cx="4389509" cy="706078"/>
            <a:chOff x="162328" y="3974026"/>
            <a:chExt cx="4389509" cy="706078"/>
          </a:xfrm>
        </p:grpSpPr>
        <p:sp>
          <p:nvSpPr>
            <p:cNvPr id="48" name="TextBox 47"/>
            <p:cNvSpPr txBox="1"/>
            <p:nvPr/>
          </p:nvSpPr>
          <p:spPr>
            <a:xfrm>
              <a:off x="162328" y="4310772"/>
              <a:ext cx="1234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Alarm Data</a:t>
              </a:r>
              <a:endParaRPr lang="en-GB" dirty="0"/>
            </a:p>
          </p:txBody>
        </p:sp>
        <p:cxnSp>
          <p:nvCxnSpPr>
            <p:cNvPr id="58" name="Straight Connector 57"/>
            <p:cNvCxnSpPr/>
            <p:nvPr/>
          </p:nvCxnSpPr>
          <p:spPr>
            <a:xfrm>
              <a:off x="1597843" y="3974026"/>
              <a:ext cx="0" cy="597974"/>
            </a:xfrm>
            <a:prstGeom prst="line">
              <a:avLst/>
            </a:prstGeom>
            <a:ln>
              <a:solidFill>
                <a:schemeClr val="tx2"/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2472452" y="3974026"/>
              <a:ext cx="0" cy="597974"/>
            </a:xfrm>
            <a:prstGeom prst="line">
              <a:avLst/>
            </a:prstGeom>
            <a:ln>
              <a:solidFill>
                <a:schemeClr val="tx2"/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2670677" y="3974026"/>
              <a:ext cx="0" cy="597974"/>
            </a:xfrm>
            <a:prstGeom prst="line">
              <a:avLst/>
            </a:prstGeom>
            <a:ln>
              <a:solidFill>
                <a:schemeClr val="tx2"/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3390067" y="3974026"/>
              <a:ext cx="0" cy="597974"/>
            </a:xfrm>
            <a:prstGeom prst="line">
              <a:avLst/>
            </a:prstGeom>
            <a:ln>
              <a:solidFill>
                <a:schemeClr val="tx2"/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3550920" y="3974026"/>
              <a:ext cx="0" cy="597974"/>
            </a:xfrm>
            <a:prstGeom prst="line">
              <a:avLst/>
            </a:prstGeom>
            <a:ln>
              <a:solidFill>
                <a:schemeClr val="tx2"/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4393017" y="3974026"/>
              <a:ext cx="0" cy="597974"/>
            </a:xfrm>
            <a:prstGeom prst="line">
              <a:avLst/>
            </a:prstGeom>
            <a:ln>
              <a:solidFill>
                <a:schemeClr val="tx2"/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4551837" y="3974026"/>
              <a:ext cx="0" cy="597974"/>
            </a:xfrm>
            <a:prstGeom prst="line">
              <a:avLst/>
            </a:prstGeom>
            <a:ln>
              <a:solidFill>
                <a:schemeClr val="tx2"/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1564849" y="3019694"/>
            <a:ext cx="2986988" cy="116039"/>
            <a:chOff x="1564849" y="2812430"/>
            <a:chExt cx="2986988" cy="116039"/>
          </a:xfrm>
          <a:solidFill>
            <a:schemeClr val="accent5"/>
          </a:solidFill>
        </p:grpSpPr>
        <p:sp>
          <p:nvSpPr>
            <p:cNvPr id="67" name="Oval 66"/>
            <p:cNvSpPr/>
            <p:nvPr/>
          </p:nvSpPr>
          <p:spPr>
            <a:xfrm>
              <a:off x="1564849" y="2821666"/>
              <a:ext cx="65988" cy="65988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Oval 67"/>
            <p:cNvSpPr/>
            <p:nvPr/>
          </p:nvSpPr>
          <p:spPr>
            <a:xfrm>
              <a:off x="2432671" y="2857786"/>
              <a:ext cx="65988" cy="65988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Oval 68"/>
            <p:cNvSpPr/>
            <p:nvPr/>
          </p:nvSpPr>
          <p:spPr>
            <a:xfrm>
              <a:off x="2636992" y="2825078"/>
              <a:ext cx="65988" cy="65988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Oval 69"/>
            <p:cNvSpPr/>
            <p:nvPr/>
          </p:nvSpPr>
          <p:spPr>
            <a:xfrm>
              <a:off x="3487060" y="2855102"/>
              <a:ext cx="65988" cy="65988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Oval 70"/>
            <p:cNvSpPr/>
            <p:nvPr/>
          </p:nvSpPr>
          <p:spPr>
            <a:xfrm>
              <a:off x="3357073" y="2862481"/>
              <a:ext cx="65988" cy="65988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Oval 71"/>
            <p:cNvSpPr/>
            <p:nvPr/>
          </p:nvSpPr>
          <p:spPr>
            <a:xfrm>
              <a:off x="4485849" y="2812430"/>
              <a:ext cx="65988" cy="65988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Oval 72"/>
            <p:cNvSpPr/>
            <p:nvPr/>
          </p:nvSpPr>
          <p:spPr>
            <a:xfrm>
              <a:off x="4347140" y="2832001"/>
              <a:ext cx="65988" cy="65988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15365" y="1468796"/>
            <a:ext cx="8669363" cy="4888883"/>
            <a:chOff x="15365" y="1468796"/>
            <a:chExt cx="8669363" cy="4888883"/>
          </a:xfrm>
        </p:grpSpPr>
        <p:grpSp>
          <p:nvGrpSpPr>
            <p:cNvPr id="88" name="Group 87"/>
            <p:cNvGrpSpPr/>
            <p:nvPr/>
          </p:nvGrpSpPr>
          <p:grpSpPr>
            <a:xfrm>
              <a:off x="15365" y="1468796"/>
              <a:ext cx="8669363" cy="4684959"/>
              <a:chOff x="15365" y="1468796"/>
              <a:chExt cx="8669363" cy="4684959"/>
            </a:xfrm>
          </p:grpSpPr>
          <p:grpSp>
            <p:nvGrpSpPr>
              <p:cNvPr id="85" name="Group 84"/>
              <p:cNvGrpSpPr/>
              <p:nvPr/>
            </p:nvGrpSpPr>
            <p:grpSpPr>
              <a:xfrm>
                <a:off x="15365" y="1468796"/>
                <a:ext cx="4656686" cy="4290981"/>
                <a:chOff x="15365" y="1468796"/>
                <a:chExt cx="4656686" cy="4290981"/>
              </a:xfrm>
            </p:grpSpPr>
            <p:sp>
              <p:nvSpPr>
                <p:cNvPr id="66" name="TextBox 65"/>
                <p:cNvSpPr txBox="1"/>
                <p:nvPr/>
              </p:nvSpPr>
              <p:spPr>
                <a:xfrm>
                  <a:off x="15365" y="4973204"/>
                  <a:ext cx="138146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GB" dirty="0" smtClean="0"/>
                    <a:t>Investigation</a:t>
                  </a:r>
                </a:p>
                <a:p>
                  <a:pPr algn="r"/>
                  <a:r>
                    <a:rPr lang="en-GB" dirty="0" smtClean="0"/>
                    <a:t>Data</a:t>
                  </a:r>
                  <a:endParaRPr lang="en-GB" dirty="0"/>
                </a:p>
              </p:txBody>
            </p:sp>
            <p:cxnSp>
              <p:nvCxnSpPr>
                <p:cNvPr id="81" name="Straight Connector 80"/>
                <p:cNvCxnSpPr/>
                <p:nvPr/>
              </p:nvCxnSpPr>
              <p:spPr>
                <a:xfrm>
                  <a:off x="4672051" y="1468796"/>
                  <a:ext cx="0" cy="4290981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prstDash val="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6" name="Right Arrow 85"/>
              <p:cNvSpPr/>
              <p:nvPr/>
            </p:nvSpPr>
            <p:spPr>
              <a:xfrm>
                <a:off x="6131665" y="5619535"/>
                <a:ext cx="452015" cy="225005"/>
              </a:xfrm>
              <a:prstGeom prst="rightArrow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6705099" y="5230425"/>
                <a:ext cx="197962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Different failure modes for a component</a:t>
                </a:r>
                <a:endParaRPr lang="en-GB" dirty="0"/>
              </a:p>
            </p:txBody>
          </p:sp>
        </p:grpSp>
        <p:sp>
          <p:nvSpPr>
            <p:cNvPr id="89" name="Vertical Scroll 88"/>
            <p:cNvSpPr/>
            <p:nvPr/>
          </p:nvSpPr>
          <p:spPr>
            <a:xfrm>
              <a:off x="4672051" y="5013960"/>
              <a:ext cx="1393626" cy="1343719"/>
            </a:xfrm>
            <a:prstGeom prst="verticalScroll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 smtClean="0">
                  <a:solidFill>
                    <a:srgbClr val="000000"/>
                  </a:solidFill>
                </a:rPr>
                <a:t>Pump failed on date D, electrical test X1, X2, X3, etc.</a:t>
              </a:r>
              <a:endParaRPr lang="en-GB" sz="14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947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Metrics (1) - Labelling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80767" y="3638746"/>
            <a:ext cx="7711126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629920" y="3101607"/>
            <a:ext cx="65988" cy="65988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1107649" y="3099041"/>
            <a:ext cx="65988" cy="65988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1640265" y="3102864"/>
            <a:ext cx="65988" cy="65988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2088037" y="3099041"/>
            <a:ext cx="65988" cy="65988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2601117" y="3099041"/>
            <a:ext cx="65988" cy="65988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3144677" y="3099041"/>
            <a:ext cx="65988" cy="65988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3550920" y="3101607"/>
            <a:ext cx="65988" cy="65988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5284425" y="3047518"/>
            <a:ext cx="65988" cy="65988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4485849" y="3102864"/>
            <a:ext cx="65988" cy="65988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5009037" y="3099041"/>
            <a:ext cx="65988" cy="65988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5522117" y="3099041"/>
            <a:ext cx="65988" cy="65988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6065677" y="3099041"/>
            <a:ext cx="65988" cy="65988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/>
          <p:cNvSpPr/>
          <p:nvPr/>
        </p:nvSpPr>
        <p:spPr>
          <a:xfrm>
            <a:off x="870921" y="3033053"/>
            <a:ext cx="65988" cy="65988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1328121" y="3036876"/>
            <a:ext cx="65988" cy="65988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1851309" y="3033053"/>
            <a:ext cx="65988" cy="65988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2364389" y="3033053"/>
            <a:ext cx="65988" cy="65988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2907949" y="3033053"/>
            <a:ext cx="65988" cy="65988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3423061" y="3042731"/>
            <a:ext cx="65988" cy="65988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/>
          <p:cNvSpPr/>
          <p:nvPr/>
        </p:nvSpPr>
        <p:spPr>
          <a:xfrm>
            <a:off x="3699413" y="2976743"/>
            <a:ext cx="65988" cy="65988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/>
          <p:cNvSpPr/>
          <p:nvPr/>
        </p:nvSpPr>
        <p:spPr>
          <a:xfrm>
            <a:off x="3768072" y="3099041"/>
            <a:ext cx="65988" cy="65988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Oval 39"/>
          <p:cNvSpPr/>
          <p:nvPr/>
        </p:nvSpPr>
        <p:spPr>
          <a:xfrm>
            <a:off x="4281152" y="3099041"/>
            <a:ext cx="65988" cy="65988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/>
          <p:cNvSpPr/>
          <p:nvPr/>
        </p:nvSpPr>
        <p:spPr>
          <a:xfrm>
            <a:off x="4044424" y="3033053"/>
            <a:ext cx="65988" cy="65988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/>
          <p:cNvSpPr txBox="1"/>
          <p:nvPr/>
        </p:nvSpPr>
        <p:spPr>
          <a:xfrm>
            <a:off x="7032395" y="3195445"/>
            <a:ext cx="1979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Departure Time</a:t>
            </a:r>
            <a:endParaRPr lang="en-GB" dirty="0"/>
          </a:p>
        </p:txBody>
      </p:sp>
      <p:sp>
        <p:nvSpPr>
          <p:cNvPr id="65" name="TextBox 64"/>
          <p:cNvSpPr txBox="1"/>
          <p:nvPr/>
        </p:nvSpPr>
        <p:spPr>
          <a:xfrm>
            <a:off x="605141" y="2408478"/>
            <a:ext cx="791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Flights</a:t>
            </a:r>
            <a:endParaRPr lang="en-GB" dirty="0"/>
          </a:p>
        </p:txBody>
      </p:sp>
      <p:sp>
        <p:nvSpPr>
          <p:cNvPr id="67" name="Oval 66"/>
          <p:cNvSpPr/>
          <p:nvPr/>
        </p:nvSpPr>
        <p:spPr>
          <a:xfrm>
            <a:off x="1564849" y="3028930"/>
            <a:ext cx="65988" cy="65988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Oval 67"/>
          <p:cNvSpPr/>
          <p:nvPr/>
        </p:nvSpPr>
        <p:spPr>
          <a:xfrm>
            <a:off x="2432671" y="3065050"/>
            <a:ext cx="65988" cy="65988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 68"/>
          <p:cNvSpPr/>
          <p:nvPr/>
        </p:nvSpPr>
        <p:spPr>
          <a:xfrm>
            <a:off x="2636992" y="3032342"/>
            <a:ext cx="65988" cy="65988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Oval 69"/>
          <p:cNvSpPr/>
          <p:nvPr/>
        </p:nvSpPr>
        <p:spPr>
          <a:xfrm>
            <a:off x="3487060" y="3062366"/>
            <a:ext cx="65988" cy="65988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Oval 70"/>
          <p:cNvSpPr/>
          <p:nvPr/>
        </p:nvSpPr>
        <p:spPr>
          <a:xfrm>
            <a:off x="3357073" y="3069745"/>
            <a:ext cx="65988" cy="65988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Oval 71"/>
          <p:cNvSpPr/>
          <p:nvPr/>
        </p:nvSpPr>
        <p:spPr>
          <a:xfrm>
            <a:off x="4485849" y="3019694"/>
            <a:ext cx="65988" cy="65988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Oval 72"/>
          <p:cNvSpPr/>
          <p:nvPr/>
        </p:nvSpPr>
        <p:spPr>
          <a:xfrm>
            <a:off x="4347140" y="3039265"/>
            <a:ext cx="65988" cy="65988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1" name="Straight Connector 80"/>
          <p:cNvCxnSpPr/>
          <p:nvPr/>
        </p:nvCxnSpPr>
        <p:spPr>
          <a:xfrm>
            <a:off x="4672051" y="1468796"/>
            <a:ext cx="0" cy="429098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94102" y="4609707"/>
            <a:ext cx="2427182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 flipV="1">
            <a:off x="2907949" y="4100660"/>
            <a:ext cx="1764102" cy="509047"/>
          </a:xfrm>
          <a:prstGeom prst="bentConnector3">
            <a:avLst>
              <a:gd name="adj1" fmla="val 304"/>
            </a:avLst>
          </a:prstGeom>
          <a:ln w="19050"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Freeform 32"/>
          <p:cNvSpPr/>
          <p:nvPr/>
        </p:nvSpPr>
        <p:spPr>
          <a:xfrm>
            <a:off x="2915920" y="4124960"/>
            <a:ext cx="1747520" cy="487680"/>
          </a:xfrm>
          <a:custGeom>
            <a:avLst/>
            <a:gdLst>
              <a:gd name="connsiteX0" fmla="*/ 0 w 1747520"/>
              <a:gd name="connsiteY0" fmla="*/ 487680 h 487680"/>
              <a:gd name="connsiteX1" fmla="*/ 1747520 w 1747520"/>
              <a:gd name="connsiteY1" fmla="*/ 0 h 48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47520" h="487680">
                <a:moveTo>
                  <a:pt x="0" y="487680"/>
                </a:moveTo>
                <a:cubicBezTo>
                  <a:pt x="730673" y="255693"/>
                  <a:pt x="1461347" y="23707"/>
                  <a:pt x="1747520" y="0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Freeform 36"/>
          <p:cNvSpPr/>
          <p:nvPr/>
        </p:nvSpPr>
        <p:spPr>
          <a:xfrm>
            <a:off x="2915920" y="4622800"/>
            <a:ext cx="1757680" cy="518160"/>
          </a:xfrm>
          <a:custGeom>
            <a:avLst/>
            <a:gdLst>
              <a:gd name="connsiteX0" fmla="*/ 0 w 1757680"/>
              <a:gd name="connsiteY0" fmla="*/ 518160 h 518160"/>
              <a:gd name="connsiteX1" fmla="*/ 619760 w 1757680"/>
              <a:gd name="connsiteY1" fmla="*/ 477520 h 518160"/>
              <a:gd name="connsiteX2" fmla="*/ 1107440 w 1757680"/>
              <a:gd name="connsiteY2" fmla="*/ 406400 h 518160"/>
              <a:gd name="connsiteX3" fmla="*/ 1524000 w 1757680"/>
              <a:gd name="connsiteY3" fmla="*/ 233680 h 518160"/>
              <a:gd name="connsiteX4" fmla="*/ 1757680 w 1757680"/>
              <a:gd name="connsiteY4" fmla="*/ 0 h 5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7680" h="518160">
                <a:moveTo>
                  <a:pt x="0" y="518160"/>
                </a:moveTo>
                <a:cubicBezTo>
                  <a:pt x="217593" y="507153"/>
                  <a:pt x="435187" y="496147"/>
                  <a:pt x="619760" y="477520"/>
                </a:cubicBezTo>
                <a:cubicBezTo>
                  <a:pt x="804333" y="458893"/>
                  <a:pt x="956733" y="447040"/>
                  <a:pt x="1107440" y="406400"/>
                </a:cubicBezTo>
                <a:cubicBezTo>
                  <a:pt x="1258147" y="365760"/>
                  <a:pt x="1415627" y="301413"/>
                  <a:pt x="1524000" y="233680"/>
                </a:cubicBezTo>
                <a:cubicBezTo>
                  <a:pt x="1632373" y="165947"/>
                  <a:pt x="1695026" y="82973"/>
                  <a:pt x="1757680" y="0"/>
                </a:cubicBezTo>
              </a:path>
            </a:pathLst>
          </a:custGeom>
          <a:noFill/>
          <a:ln w="190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4" name="Straight Connector 73"/>
          <p:cNvCxnSpPr/>
          <p:nvPr/>
        </p:nvCxnSpPr>
        <p:spPr>
          <a:xfrm>
            <a:off x="494102" y="5138027"/>
            <a:ext cx="2427182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88738" y="5635867"/>
            <a:ext cx="4184862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597843" y="5311225"/>
            <a:ext cx="0" cy="338443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2463842" y="5311225"/>
            <a:ext cx="0" cy="338443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390067" y="5311225"/>
            <a:ext cx="0" cy="338443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520054" y="5311225"/>
            <a:ext cx="0" cy="338443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380134" y="5311225"/>
            <a:ext cx="0" cy="338443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4531726" y="5311225"/>
            <a:ext cx="0" cy="338443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ight Brace 83"/>
          <p:cNvSpPr/>
          <p:nvPr/>
        </p:nvSpPr>
        <p:spPr>
          <a:xfrm>
            <a:off x="4876800" y="3962400"/>
            <a:ext cx="132237" cy="1687268"/>
          </a:xfrm>
          <a:prstGeom prst="rightBrac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TextBox 85"/>
          <p:cNvSpPr txBox="1"/>
          <p:nvPr/>
        </p:nvSpPr>
        <p:spPr>
          <a:xfrm>
            <a:off x="5075025" y="4609707"/>
            <a:ext cx="1977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Labelling strategies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017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Metrics (2) – Model Evaluation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936067"/>
              </p:ext>
            </p:extLst>
          </p:nvPr>
        </p:nvGraphicFramePr>
        <p:xfrm>
          <a:off x="215900" y="3794760"/>
          <a:ext cx="566674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685"/>
                <a:gridCol w="1416685"/>
                <a:gridCol w="1416685"/>
                <a:gridCol w="1416685"/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Model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Precision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Recall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F1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75%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88%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81%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80%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90%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84.7%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78%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95%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85.7%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15900" y="1432560"/>
            <a:ext cx="42150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Customer requirements for early warnings: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True positive &gt; 75% of total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False positive &lt; 10% 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of total events</a:t>
            </a:r>
          </a:p>
        </p:txBody>
      </p:sp>
      <p:sp>
        <p:nvSpPr>
          <p:cNvPr id="5" name="AutoShape 2" descr="https://upload.wikimedia.org/wikipedia/commons/thumb/2/26/Precisionrecall.svg/440px-Precisionrecall.svg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7" name="Picture 3" descr="C:\Users\nguyenm\Desktop\Precisionrecall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040" y="1023850"/>
            <a:ext cx="2473960" cy="449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675120" y="2468880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0.75p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7465060" y="2468880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0.25p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6393180" y="17095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0.1p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703590" y="2903220"/>
                <a:ext cx="915379" cy="8917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f>
                            <m:fPr>
                              <m:ctrlP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  <m:t>𝑃</m:t>
                              </m:r>
                            </m:den>
                          </m:f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/>
                                      <a:ea typeface="Cambria Math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  <m:t>𝑅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590" y="2903220"/>
                <a:ext cx="915379" cy="89171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4476685" y="3802559"/>
            <a:ext cx="1413575" cy="1630501"/>
          </a:xfrm>
          <a:prstGeom prst="rect">
            <a:avLst/>
          </a:prstGeom>
          <a:solidFill>
            <a:srgbClr val="2469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203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https://miro.medium.com/max/462/1*7EYylA6XlXSGBCF77j_rO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4" y="228210"/>
            <a:ext cx="8447249" cy="621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74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Model-tuning Prioritization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 smtClean="0"/>
              <a:t>Human natural perception problems like image recognition or text understanding have rich-content data.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3941147" y="2366713"/>
            <a:ext cx="337401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200" dirty="0" smtClean="0"/>
              <a:t>This company is </a:t>
            </a:r>
            <a:r>
              <a:rPr lang="en-GB" sz="1200" dirty="0"/>
              <a:t>a British multinational public limited company incorporated in February 2011 that owns </a:t>
            </a:r>
            <a:r>
              <a:rPr lang="en-GB" sz="1200" dirty="0" smtClean="0"/>
              <a:t>a </a:t>
            </a:r>
            <a:r>
              <a:rPr lang="en-GB" sz="1200" dirty="0"/>
              <a:t>business established in 1904 </a:t>
            </a:r>
            <a:r>
              <a:rPr lang="en-GB" sz="1200" dirty="0" smtClean="0"/>
              <a:t>related to today </a:t>
            </a:r>
            <a:r>
              <a:rPr lang="en-GB" sz="1200" dirty="0"/>
              <a:t>designs, manufactures and distributes power systems for aviation and other industries. </a:t>
            </a:r>
            <a:r>
              <a:rPr lang="en-GB" sz="1200" dirty="0" smtClean="0"/>
              <a:t>The company </a:t>
            </a:r>
            <a:r>
              <a:rPr lang="en-GB" sz="1200" dirty="0"/>
              <a:t>is </a:t>
            </a:r>
            <a:r>
              <a:rPr lang="en-GB" sz="1200" dirty="0" smtClean="0"/>
              <a:t>one of the </a:t>
            </a:r>
            <a:r>
              <a:rPr lang="en-GB" sz="1200" dirty="0"/>
              <a:t>world’s </a:t>
            </a:r>
            <a:r>
              <a:rPr lang="en-GB" sz="1200" dirty="0" smtClean="0"/>
              <a:t>largest </a:t>
            </a:r>
            <a:r>
              <a:rPr lang="en-GB" sz="1200" dirty="0"/>
              <a:t>maker of aircraft </a:t>
            </a:r>
            <a:r>
              <a:rPr lang="en-GB" sz="1200" dirty="0" smtClean="0"/>
              <a:t>engines </a:t>
            </a:r>
            <a:r>
              <a:rPr lang="en-GB" sz="1200" dirty="0"/>
              <a:t>and has major businesses in the marine propulsion and energy sectors.</a:t>
            </a:r>
          </a:p>
        </p:txBody>
      </p:sp>
      <p:pic>
        <p:nvPicPr>
          <p:cNvPr id="6146" name="Picture 2" descr="Rolls-Royce Trent 1000 (7976551649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618" y="2241245"/>
            <a:ext cx="2627420" cy="183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18752" y="5092161"/>
                <a:ext cx="480131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Bayes error rate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/>
                        <a:ea typeface="Cambria Math"/>
                      </a:rPr>
                      <m:t>≈</m:t>
                    </m:r>
                  </m:oMath>
                </a14:m>
                <a:r>
                  <a:rPr lang="en-GB" dirty="0" smtClean="0"/>
                  <a:t> Human </a:t>
                </a:r>
                <a:r>
                  <a:rPr lang="en-GB" dirty="0"/>
                  <a:t>error rate </a:t>
                </a:r>
                <a:r>
                  <a:rPr lang="en-GB" dirty="0" smtClean="0"/>
                  <a:t>:	1%</a:t>
                </a:r>
              </a:p>
              <a:p>
                <a:r>
                  <a:rPr lang="en-GB" dirty="0" smtClean="0"/>
                  <a:t>Training error:			5%</a:t>
                </a:r>
              </a:p>
              <a:p>
                <a:r>
                  <a:rPr lang="en-GB" dirty="0" smtClean="0"/>
                  <a:t>Test error:			6%	</a:t>
                </a:r>
                <a:endParaRPr lang="en-GB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52" y="5092161"/>
                <a:ext cx="4801314" cy="923330"/>
              </a:xfrm>
              <a:prstGeom prst="rect">
                <a:avLst/>
              </a:prstGeom>
              <a:blipFill rotWithShape="1">
                <a:blip r:embed="rId3"/>
                <a:stretch>
                  <a:fillRect l="-1144" t="-3289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85" y="4351643"/>
            <a:ext cx="875692" cy="740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Arrow Connector 10"/>
          <p:cNvCxnSpPr>
            <a:stCxn id="6146" idx="2"/>
          </p:cNvCxnSpPr>
          <p:nvPr/>
        </p:nvCxnSpPr>
        <p:spPr>
          <a:xfrm>
            <a:off x="2494328" y="4074281"/>
            <a:ext cx="1576357" cy="351804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3" idx="2"/>
          </p:cNvCxnSpPr>
          <p:nvPr/>
        </p:nvCxnSpPr>
        <p:spPr>
          <a:xfrm flipH="1">
            <a:off x="4946377" y="3936373"/>
            <a:ext cx="681779" cy="489712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151078" y="5246049"/>
                <a:ext cx="7763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GB" sz="1400" b="0" i="1" smtClean="0">
                          <a:latin typeface="Cambria Math"/>
                          <a:ea typeface="Cambria Math"/>
                        </a:rPr>
                        <m:t>=4%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078" y="5246049"/>
                <a:ext cx="776366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151078" y="5553826"/>
                <a:ext cx="7763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GB" sz="1400" b="0" i="1" smtClean="0">
                          <a:latin typeface="Cambria Math"/>
                          <a:ea typeface="Cambria Math"/>
                        </a:rPr>
                        <m:t>=1%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078" y="5553826"/>
                <a:ext cx="776366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Brace 19"/>
          <p:cNvSpPr/>
          <p:nvPr/>
        </p:nvSpPr>
        <p:spPr>
          <a:xfrm>
            <a:off x="4965833" y="5284961"/>
            <a:ext cx="121734" cy="230623"/>
          </a:xfrm>
          <a:prstGeom prst="rightBrac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ight Brace 23"/>
          <p:cNvSpPr/>
          <p:nvPr/>
        </p:nvSpPr>
        <p:spPr>
          <a:xfrm>
            <a:off x="5040409" y="5583281"/>
            <a:ext cx="121734" cy="230623"/>
          </a:xfrm>
          <a:prstGeom prst="rightBrac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ight Arrow 20"/>
          <p:cNvSpPr/>
          <p:nvPr/>
        </p:nvSpPr>
        <p:spPr>
          <a:xfrm>
            <a:off x="5087567" y="4640094"/>
            <a:ext cx="311284" cy="262646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/>
          <p:cNvSpPr txBox="1"/>
          <p:nvPr/>
        </p:nvSpPr>
        <p:spPr>
          <a:xfrm>
            <a:off x="5539260" y="4586751"/>
            <a:ext cx="1230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Rolls Royce</a:t>
            </a:r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5823750" y="5204274"/>
            <a:ext cx="2205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B0F0"/>
                </a:solidFill>
              </a:rPr>
              <a:t>(Focus to reduce this)</a:t>
            </a:r>
            <a:endParaRPr lang="en-GB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69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/>
          <p:cNvCxnSpPr/>
          <p:nvPr/>
        </p:nvCxnSpPr>
        <p:spPr>
          <a:xfrm flipH="1">
            <a:off x="11389781" y="69141"/>
            <a:ext cx="1137044" cy="0"/>
          </a:xfrm>
          <a:prstGeom prst="line">
            <a:avLst/>
          </a:prstGeom>
          <a:ln>
            <a:solidFill>
              <a:srgbClr val="C6DBD8"/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1993112" y="-280972"/>
            <a:ext cx="1974987" cy="1"/>
          </a:xfrm>
          <a:prstGeom prst="line">
            <a:avLst/>
          </a:prstGeom>
          <a:ln>
            <a:solidFill>
              <a:srgbClr val="C6DBD8"/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-5172500" y="661081"/>
            <a:ext cx="948033" cy="0"/>
          </a:xfrm>
          <a:prstGeom prst="line">
            <a:avLst/>
          </a:prstGeom>
          <a:ln>
            <a:solidFill>
              <a:srgbClr val="C6DBD8"/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itle 2"/>
          <p:cNvSpPr txBox="1">
            <a:spLocks/>
          </p:cNvSpPr>
          <p:nvPr/>
        </p:nvSpPr>
        <p:spPr bwMode="auto">
          <a:xfrm>
            <a:off x="0" y="0"/>
            <a:ext cx="9143999" cy="6858000"/>
          </a:xfrm>
          <a:prstGeom prst="rect">
            <a:avLst/>
          </a:prstGeom>
          <a:solidFill>
            <a:srgbClr val="00AFD5">
              <a:alpha val="10196"/>
            </a:srgbClr>
          </a:solidFill>
          <a:ln w="12700">
            <a:noFill/>
          </a:ln>
          <a:extLst/>
        </p:spPr>
        <p:txBody>
          <a:bodyPr wrap="square" lIns="180000" tIns="180000" rIns="180000" bIns="180000" rtlCol="0">
            <a:noAutofit/>
          </a:bodyPr>
          <a:lstStyle>
            <a:defPPr>
              <a:defRPr lang="en-US"/>
            </a:defPPr>
            <a:lvl1pPr algn="ctr">
              <a:defRPr sz="2800" b="1">
                <a:solidFill>
                  <a:srgbClr val="00AFD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 smtClean="0">
              <a:solidFill>
                <a:srgbClr val="FFFFFF"/>
              </a:solidFill>
            </a:endParaRPr>
          </a:p>
          <a:p>
            <a:endParaRPr lang="en-GB" dirty="0" smtClean="0">
              <a:solidFill>
                <a:srgbClr val="FFFFFF"/>
              </a:solidFill>
            </a:endParaRPr>
          </a:p>
          <a:p>
            <a:endParaRPr lang="en-GB" dirty="0">
              <a:solidFill>
                <a:srgbClr val="FFFFFF"/>
              </a:solidFill>
            </a:endParaRPr>
          </a:p>
          <a:p>
            <a:endParaRPr lang="en-GB" dirty="0" smtClean="0">
              <a:solidFill>
                <a:srgbClr val="FFFFFF"/>
              </a:solidFill>
            </a:endParaRPr>
          </a:p>
          <a:p>
            <a:endParaRPr lang="en-GB" dirty="0">
              <a:solidFill>
                <a:srgbClr val="FFFFFF"/>
              </a:solidFill>
            </a:endParaRPr>
          </a:p>
          <a:p>
            <a:r>
              <a:rPr lang="en-GB" sz="3500" dirty="0" smtClean="0">
                <a:solidFill>
                  <a:srgbClr val="FFFFFF"/>
                </a:solidFill>
              </a:rPr>
              <a:t>Data </a:t>
            </a:r>
            <a:r>
              <a:rPr lang="en-GB" sz="3500" dirty="0">
                <a:solidFill>
                  <a:srgbClr val="FFFFFF"/>
                </a:solidFill>
              </a:rPr>
              <a:t>growth and complexity </a:t>
            </a:r>
            <a:r>
              <a:rPr lang="en-GB" sz="3500" dirty="0" smtClean="0">
                <a:solidFill>
                  <a:srgbClr val="FFFFFF"/>
                </a:solidFill>
              </a:rPr>
              <a:t> </a:t>
            </a:r>
            <a:endParaRPr lang="en-GB" sz="3500" dirty="0">
              <a:solidFill>
                <a:srgbClr val="FFFFFF"/>
              </a:solidFill>
            </a:endParaRPr>
          </a:p>
          <a:p>
            <a:r>
              <a:rPr lang="en-GB" sz="3500" dirty="0">
                <a:solidFill>
                  <a:srgbClr val="FFFFFF"/>
                </a:solidFill>
              </a:rPr>
              <a:t>leading to </a:t>
            </a:r>
            <a:endParaRPr lang="en-GB" sz="3500" dirty="0" smtClean="0">
              <a:solidFill>
                <a:srgbClr val="FFFFFF"/>
              </a:solidFill>
            </a:endParaRPr>
          </a:p>
          <a:p>
            <a:endParaRPr lang="en-GB" sz="3500" dirty="0" smtClean="0">
              <a:solidFill>
                <a:srgbClr val="FFFFFF"/>
              </a:solidFill>
            </a:endParaRPr>
          </a:p>
          <a:p>
            <a:r>
              <a:rPr lang="en-GB" sz="4000" dirty="0" smtClean="0">
                <a:solidFill>
                  <a:srgbClr val="FFFFFF"/>
                </a:solidFill>
              </a:rPr>
              <a:t>New game changing </a:t>
            </a:r>
          </a:p>
          <a:p>
            <a:endParaRPr lang="en-GB" sz="500" dirty="0" smtClean="0">
              <a:solidFill>
                <a:srgbClr val="FFFFFF"/>
              </a:solidFill>
            </a:endParaRPr>
          </a:p>
          <a:p>
            <a:r>
              <a:rPr lang="en-GB" sz="4000" dirty="0" smtClean="0">
                <a:solidFill>
                  <a:srgbClr val="FFFFFF"/>
                </a:solidFill>
              </a:rPr>
              <a:t>business model and technology</a:t>
            </a:r>
            <a:endParaRPr lang="en-GB" sz="4000" dirty="0">
              <a:solidFill>
                <a:srgbClr val="FFFFFF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90112" y="413642"/>
            <a:ext cx="55762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defTabSz="534988" fontAlgn="base">
              <a:spcBef>
                <a:spcPct val="0"/>
              </a:spcBef>
              <a:spcAft>
                <a:spcPct val="0"/>
              </a:spcAft>
            </a:pPr>
            <a:r>
              <a:rPr lang="en-GB" sz="4000" b="1" dirty="0">
                <a:solidFill>
                  <a:schemeClr val="bg1"/>
                </a:solidFill>
                <a:latin typeface="Arial"/>
                <a:ea typeface="+mj-ea"/>
                <a:cs typeface="Arial"/>
              </a:rPr>
              <a:t>Changing </a:t>
            </a:r>
            <a:r>
              <a:rPr lang="en-GB" sz="4800" b="1" dirty="0">
                <a:solidFill>
                  <a:srgbClr val="00AFD5"/>
                </a:solidFill>
                <a:latin typeface="Arial"/>
                <a:ea typeface="+mj-ea"/>
                <a:cs typeface="Arial"/>
              </a:rPr>
              <a:t>World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734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"/>
          <p:cNvSpPr txBox="1">
            <a:spLocks/>
          </p:cNvSpPr>
          <p:nvPr/>
        </p:nvSpPr>
        <p:spPr>
          <a:xfrm>
            <a:off x="168948" y="242279"/>
            <a:ext cx="8565681" cy="1924685"/>
          </a:xfrm>
          <a:prstGeom prst="rect">
            <a:avLst/>
          </a:prstGeom>
        </p:spPr>
        <p:txBody>
          <a:bodyPr/>
          <a:lstStyle>
            <a:lvl1pPr algn="l" defTabSz="534988" rtl="0" eaLnBrk="1" fontAlgn="base" hangingPunct="1">
              <a:lnSpc>
                <a:spcPts val="3288"/>
              </a:lnSpc>
              <a:spcBef>
                <a:spcPct val="0"/>
              </a:spcBef>
              <a:spcAft>
                <a:spcPct val="0"/>
              </a:spcAft>
              <a:defRPr sz="2900" b="1" kern="120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  <a:lvl2pPr algn="l" defTabSz="534988" rtl="0" eaLnBrk="1" fontAlgn="base" hangingPunct="1">
              <a:lnSpc>
                <a:spcPts val="3288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2pPr>
            <a:lvl3pPr algn="l" defTabSz="534988" rtl="0" eaLnBrk="1" fontAlgn="base" hangingPunct="1">
              <a:lnSpc>
                <a:spcPts val="3288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3pPr>
            <a:lvl4pPr algn="l" defTabSz="534988" rtl="0" eaLnBrk="1" fontAlgn="base" hangingPunct="1">
              <a:lnSpc>
                <a:spcPts val="3288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4pPr>
            <a:lvl5pPr algn="l" defTabSz="534988" rtl="0" eaLnBrk="1" fontAlgn="base" hangingPunct="1">
              <a:lnSpc>
                <a:spcPts val="3288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5pPr>
            <a:lvl6pPr marL="457200" algn="l" defTabSz="534988" rtl="0" eaLnBrk="1" fontAlgn="base" hangingPunct="1">
              <a:lnSpc>
                <a:spcPts val="3288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6pPr>
            <a:lvl7pPr marL="914400" algn="l" defTabSz="534988" rtl="0" eaLnBrk="1" fontAlgn="base" hangingPunct="1">
              <a:lnSpc>
                <a:spcPts val="3288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7pPr>
            <a:lvl8pPr marL="1371600" algn="l" defTabSz="534988" rtl="0" eaLnBrk="1" fontAlgn="base" hangingPunct="1">
              <a:lnSpc>
                <a:spcPts val="3288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8pPr>
            <a:lvl9pPr marL="1828800" algn="l" defTabSz="534988" rtl="0" eaLnBrk="1" fontAlgn="base" hangingPunct="1">
              <a:lnSpc>
                <a:spcPts val="3288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33338" indent="0" algn="ctr">
              <a:lnSpc>
                <a:spcPts val="3500"/>
              </a:lnSpc>
              <a:buFont typeface="Arial"/>
              <a:buNone/>
            </a:pPr>
            <a:r>
              <a:rPr lang="en-GB" sz="3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trusted partner </a:t>
            </a:r>
            <a:r>
              <a:rPr lang="en-GB" sz="34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creating </a:t>
            </a:r>
          </a:p>
          <a:p>
            <a:pPr marL="33338" indent="0" algn="ctr">
              <a:lnSpc>
                <a:spcPts val="3500"/>
              </a:lnSpc>
              <a:buFont typeface="Arial"/>
              <a:buNone/>
            </a:pPr>
            <a:r>
              <a:rPr lang="en-GB" sz="3400" dirty="0" smtClean="0">
                <a:solidFill>
                  <a:srgbClr val="00AF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sz="3400" dirty="0">
                <a:solidFill>
                  <a:srgbClr val="00AF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value </a:t>
            </a:r>
            <a:r>
              <a:rPr lang="en-GB" sz="3400" dirty="0" smtClean="0">
                <a:solidFill>
                  <a:srgbClr val="00AF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GB" sz="3400" dirty="0">
                <a:solidFill>
                  <a:srgbClr val="00AF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Customers </a:t>
            </a:r>
          </a:p>
          <a:p>
            <a:pPr marL="33338" indent="0" algn="ctr">
              <a:lnSpc>
                <a:spcPts val="3500"/>
              </a:lnSpc>
              <a:buFont typeface="Arial"/>
              <a:buNone/>
            </a:pPr>
            <a:r>
              <a:rPr lang="en-GB" sz="3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data innovation</a:t>
            </a:r>
            <a:endParaRPr lang="en-GB" sz="3400" dirty="0">
              <a:solidFill>
                <a:srgbClr val="00AF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301891" y="1634971"/>
            <a:ext cx="7050640" cy="5222197"/>
            <a:chOff x="1051596" y="2021299"/>
            <a:chExt cx="7480888" cy="5540870"/>
          </a:xfrm>
        </p:grpSpPr>
        <p:sp>
          <p:nvSpPr>
            <p:cNvPr id="23" name="Oval 22"/>
            <p:cNvSpPr/>
            <p:nvPr/>
          </p:nvSpPr>
          <p:spPr>
            <a:xfrm>
              <a:off x="1998819" y="2289094"/>
              <a:ext cx="5088408" cy="4952284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8635" y="5174757"/>
              <a:ext cx="416014" cy="416014"/>
            </a:xfrm>
            <a:prstGeom prst="rect">
              <a:avLst/>
            </a:prstGeom>
          </p:spPr>
        </p:pic>
        <p:grpSp>
          <p:nvGrpSpPr>
            <p:cNvPr id="39" name="Group 38"/>
            <p:cNvGrpSpPr/>
            <p:nvPr/>
          </p:nvGrpSpPr>
          <p:grpSpPr>
            <a:xfrm>
              <a:off x="2573751" y="2271383"/>
              <a:ext cx="3937934" cy="5290786"/>
              <a:chOff x="-9785733" y="165032"/>
              <a:chExt cx="5373445" cy="7336151"/>
            </a:xfrm>
          </p:grpSpPr>
          <p:sp>
            <p:nvSpPr>
              <p:cNvPr id="43" name="Donut 42"/>
              <p:cNvSpPr/>
              <p:nvPr/>
            </p:nvSpPr>
            <p:spPr>
              <a:xfrm>
                <a:off x="-9780518" y="1084176"/>
                <a:ext cx="5335442" cy="5174686"/>
              </a:xfrm>
              <a:prstGeom prst="donut">
                <a:avLst>
                  <a:gd name="adj" fmla="val 9338"/>
                </a:avLst>
              </a:prstGeom>
              <a:solidFill>
                <a:srgbClr val="00AFD5">
                  <a:alpha val="57000"/>
                </a:srgbClr>
              </a:solidFill>
              <a:ln w="12700">
                <a:noFill/>
              </a:ln>
            </p:spPr>
            <p:txBody>
              <a:bodyPr wrap="square" lIns="180000" tIns="180000" rIns="180000" bIns="180000" rtlCol="0">
                <a:noAutofit/>
              </a:bodyPr>
              <a:lstStyle/>
              <a:p>
                <a:pPr algn="ctr"/>
                <a:endParaRPr lang="en-GB" sz="2800" b="1">
                  <a:solidFill>
                    <a:srgbClr val="00AFD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-9765975" y="1325576"/>
                <a:ext cx="5353687" cy="617560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prstTxWarp prst="textArchUp">
                  <a:avLst/>
                </a:prstTxWarp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Rolls-Royce</a:t>
                </a:r>
                <a:endParaRPr lang="en-US" b="1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-9785733" y="165032"/>
                <a:ext cx="5353687" cy="588830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prstTxWarp prst="textArchDown">
                  <a:avLst>
                    <a:gd name="adj" fmla="val 563258"/>
                  </a:avLst>
                </a:prstTxWarp>
                <a:spAutoFit/>
              </a:bodyPr>
              <a:lstStyle/>
              <a:p>
                <a:pPr algn="ctr"/>
                <a:r>
                  <a:rPr lang="en-US" sz="1500" b="1" dirty="0" smtClean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Value from Data</a:t>
                </a:r>
                <a:endParaRPr lang="en-US" sz="1500" b="1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9610" y="2021299"/>
              <a:ext cx="978442" cy="978442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4608831" y="2520062"/>
              <a:ext cx="946607" cy="2825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400" b="1" dirty="0" smtClean="0">
                  <a:solidFill>
                    <a:srgbClr val="FFFFFF"/>
                  </a:solidFill>
                  <a:latin typeface="Arial" panose="020B0604020202020204" pitchFamily="34" charset="0"/>
                </a:rPr>
                <a:t>Civil</a:t>
              </a:r>
              <a:endParaRPr lang="en-GB" sz="1400" b="1" dirty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6362" y="3163163"/>
              <a:ext cx="1174680" cy="117468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6380620" y="4112428"/>
              <a:ext cx="1413213" cy="2825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400" b="1" dirty="0" smtClean="0">
                  <a:solidFill>
                    <a:srgbClr val="FFFFFF"/>
                  </a:solidFill>
                  <a:latin typeface="Arial" panose="020B0604020202020204" pitchFamily="34" charset="0"/>
                </a:rPr>
                <a:t>Defence</a:t>
              </a:r>
              <a:endParaRPr lang="en-GB" sz="1400" b="1" dirty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202923">
              <a:off x="3697445" y="2172155"/>
              <a:ext cx="676734" cy="676734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6158750" y="5858834"/>
              <a:ext cx="1413213" cy="2825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400" b="1" dirty="0" smtClean="0">
                  <a:solidFill>
                    <a:srgbClr val="FFFFFF"/>
                  </a:solidFill>
                  <a:latin typeface="Arial" panose="020B0604020202020204" pitchFamily="34" charset="0"/>
                </a:rPr>
                <a:t>Marine</a:t>
              </a:r>
              <a:endParaRPr lang="en-GB" sz="1400" b="1" dirty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4970" y="5193457"/>
              <a:ext cx="949330" cy="94933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596" y="5479288"/>
              <a:ext cx="605268" cy="379546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1108143" y="5921144"/>
              <a:ext cx="2037724" cy="2825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400" b="1" dirty="0" smtClean="0">
                  <a:solidFill>
                    <a:srgbClr val="FFFFFF"/>
                  </a:solidFill>
                  <a:latin typeface="Arial" panose="020B0604020202020204" pitchFamily="34" charset="0"/>
                </a:rPr>
                <a:t>Power Systems</a:t>
              </a:r>
              <a:endParaRPr lang="en-GB" sz="1400" b="1" dirty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2469" y="3066916"/>
              <a:ext cx="1186787" cy="1186787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7342" y="3622642"/>
              <a:ext cx="1446409" cy="888275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1317165" y="4209362"/>
              <a:ext cx="946607" cy="2825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400" b="1" dirty="0" smtClean="0">
                  <a:solidFill>
                    <a:srgbClr val="FFFFFF"/>
                  </a:solidFill>
                  <a:latin typeface="Arial" panose="020B0604020202020204" pitchFamily="34" charset="0"/>
                </a:rPr>
                <a:t>Nuclear</a:t>
              </a:r>
              <a:endParaRPr lang="en-GB" sz="1400" b="1" dirty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Right Arrow 23"/>
            <p:cNvSpPr/>
            <p:nvPr/>
          </p:nvSpPr>
          <p:spPr>
            <a:xfrm rot="2768066">
              <a:off x="5622114" y="3460430"/>
              <a:ext cx="741124" cy="686220"/>
            </a:xfrm>
            <a:prstGeom prst="rightArrow">
              <a:avLst/>
            </a:prstGeom>
            <a:gradFill>
              <a:gsLst>
                <a:gs pos="97000">
                  <a:schemeClr val="accent2"/>
                </a:gs>
                <a:gs pos="0">
                  <a:schemeClr val="bg1">
                    <a:alpha val="0"/>
                  </a:schemeClr>
                </a:gs>
              </a:gsLst>
              <a:lin ang="210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ight Arrow 24"/>
            <p:cNvSpPr/>
            <p:nvPr/>
          </p:nvSpPr>
          <p:spPr>
            <a:xfrm rot="13247392">
              <a:off x="2565935" y="5278857"/>
              <a:ext cx="741124" cy="686220"/>
            </a:xfrm>
            <a:prstGeom prst="rightArrow">
              <a:avLst/>
            </a:prstGeom>
            <a:gradFill>
              <a:gsLst>
                <a:gs pos="97000">
                  <a:schemeClr val="accent2"/>
                </a:gs>
                <a:gs pos="0">
                  <a:schemeClr val="bg1">
                    <a:alpha val="0"/>
                  </a:schemeClr>
                </a:gs>
              </a:gsLst>
              <a:lin ang="210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517" y="4028380"/>
              <a:ext cx="1006623" cy="1147419"/>
            </a:xfrm>
            <a:prstGeom prst="rect">
              <a:avLst/>
            </a:prstGeom>
          </p:spPr>
        </p:pic>
        <p:grpSp>
          <p:nvGrpSpPr>
            <p:cNvPr id="28" name="Group 27"/>
            <p:cNvGrpSpPr/>
            <p:nvPr/>
          </p:nvGrpSpPr>
          <p:grpSpPr>
            <a:xfrm>
              <a:off x="3522798" y="4079244"/>
              <a:ext cx="586445" cy="517197"/>
              <a:chOff x="4190480" y="1330896"/>
              <a:chExt cx="638810" cy="563379"/>
            </a:xfrm>
          </p:grpSpPr>
          <p:sp>
            <p:nvSpPr>
              <p:cNvPr id="29" name="object 127"/>
              <p:cNvSpPr/>
              <p:nvPr/>
            </p:nvSpPr>
            <p:spPr>
              <a:xfrm>
                <a:off x="4231716" y="1661750"/>
                <a:ext cx="556895" cy="0"/>
              </a:xfrm>
              <a:custGeom>
                <a:avLst/>
                <a:gdLst/>
                <a:ahLst/>
                <a:cxnLst/>
                <a:rect l="l" t="t" r="r" b="b"/>
                <a:pathLst>
                  <a:path w="556895">
                    <a:moveTo>
                      <a:pt x="0" y="0"/>
                    </a:moveTo>
                    <a:lnTo>
                      <a:pt x="556539" y="0"/>
                    </a:lnTo>
                  </a:path>
                </a:pathLst>
              </a:custGeom>
              <a:ln w="5067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0" name="object 128"/>
              <p:cNvSpPr/>
              <p:nvPr/>
            </p:nvSpPr>
            <p:spPr>
              <a:xfrm>
                <a:off x="4231716" y="1595647"/>
                <a:ext cx="556895" cy="0"/>
              </a:xfrm>
              <a:custGeom>
                <a:avLst/>
                <a:gdLst/>
                <a:ahLst/>
                <a:cxnLst/>
                <a:rect l="l" t="t" r="r" b="b"/>
                <a:pathLst>
                  <a:path w="556895">
                    <a:moveTo>
                      <a:pt x="0" y="0"/>
                    </a:moveTo>
                    <a:lnTo>
                      <a:pt x="556539" y="0"/>
                    </a:lnTo>
                  </a:path>
                </a:pathLst>
              </a:custGeom>
              <a:ln w="5067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1" name="object 129"/>
              <p:cNvSpPr/>
              <p:nvPr/>
            </p:nvSpPr>
            <p:spPr>
              <a:xfrm>
                <a:off x="4231716" y="1529448"/>
                <a:ext cx="556895" cy="0"/>
              </a:xfrm>
              <a:custGeom>
                <a:avLst/>
                <a:gdLst/>
                <a:ahLst/>
                <a:cxnLst/>
                <a:rect l="l" t="t" r="r" b="b"/>
                <a:pathLst>
                  <a:path w="556895">
                    <a:moveTo>
                      <a:pt x="0" y="0"/>
                    </a:moveTo>
                    <a:lnTo>
                      <a:pt x="556539" y="0"/>
                    </a:lnTo>
                  </a:path>
                </a:pathLst>
              </a:custGeom>
              <a:ln w="5054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2" name="object 130"/>
              <p:cNvSpPr/>
              <p:nvPr/>
            </p:nvSpPr>
            <p:spPr>
              <a:xfrm>
                <a:off x="4231716" y="1463230"/>
                <a:ext cx="556895" cy="0"/>
              </a:xfrm>
              <a:custGeom>
                <a:avLst/>
                <a:gdLst/>
                <a:ahLst/>
                <a:cxnLst/>
                <a:rect l="l" t="t" r="r" b="b"/>
                <a:pathLst>
                  <a:path w="556895">
                    <a:moveTo>
                      <a:pt x="0" y="0"/>
                    </a:moveTo>
                    <a:lnTo>
                      <a:pt x="556539" y="0"/>
                    </a:lnTo>
                  </a:path>
                </a:pathLst>
              </a:custGeom>
              <a:ln w="5054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3" name="object 131"/>
              <p:cNvSpPr/>
              <p:nvPr/>
            </p:nvSpPr>
            <p:spPr>
              <a:xfrm>
                <a:off x="4231716" y="1397120"/>
                <a:ext cx="556895" cy="0"/>
              </a:xfrm>
              <a:custGeom>
                <a:avLst/>
                <a:gdLst/>
                <a:ahLst/>
                <a:cxnLst/>
                <a:rect l="l" t="t" r="r" b="b"/>
                <a:pathLst>
                  <a:path w="556895">
                    <a:moveTo>
                      <a:pt x="0" y="0"/>
                    </a:moveTo>
                    <a:lnTo>
                      <a:pt x="556539" y="0"/>
                    </a:lnTo>
                  </a:path>
                </a:pathLst>
              </a:custGeom>
              <a:ln w="5067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4" name="object 132"/>
              <p:cNvSpPr/>
              <p:nvPr/>
            </p:nvSpPr>
            <p:spPr>
              <a:xfrm>
                <a:off x="4695469" y="1330896"/>
                <a:ext cx="0" cy="397510"/>
              </a:xfrm>
              <a:custGeom>
                <a:avLst/>
                <a:gdLst/>
                <a:ahLst/>
                <a:cxnLst/>
                <a:rect l="l" t="t" r="r" b="b"/>
                <a:pathLst>
                  <a:path h="397510">
                    <a:moveTo>
                      <a:pt x="0" y="0"/>
                    </a:moveTo>
                    <a:lnTo>
                      <a:pt x="0" y="397065"/>
                    </a:lnTo>
                  </a:path>
                </a:pathLst>
              </a:custGeom>
              <a:ln w="5207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5" name="object 133"/>
              <p:cNvSpPr/>
              <p:nvPr/>
            </p:nvSpPr>
            <p:spPr>
              <a:xfrm>
                <a:off x="4602784" y="1330896"/>
                <a:ext cx="0" cy="397510"/>
              </a:xfrm>
              <a:custGeom>
                <a:avLst/>
                <a:gdLst/>
                <a:ahLst/>
                <a:cxnLst/>
                <a:rect l="l" t="t" r="r" b="b"/>
                <a:pathLst>
                  <a:path h="397510">
                    <a:moveTo>
                      <a:pt x="0" y="0"/>
                    </a:moveTo>
                    <a:lnTo>
                      <a:pt x="0" y="397065"/>
                    </a:lnTo>
                  </a:path>
                </a:pathLst>
              </a:custGeom>
              <a:ln w="5207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6" name="object 134"/>
              <p:cNvSpPr/>
              <p:nvPr/>
            </p:nvSpPr>
            <p:spPr>
              <a:xfrm>
                <a:off x="4509966" y="1330896"/>
                <a:ext cx="0" cy="397510"/>
              </a:xfrm>
              <a:custGeom>
                <a:avLst/>
                <a:gdLst/>
                <a:ahLst/>
                <a:cxnLst/>
                <a:rect l="l" t="t" r="r" b="b"/>
                <a:pathLst>
                  <a:path h="397510">
                    <a:moveTo>
                      <a:pt x="0" y="0"/>
                    </a:moveTo>
                    <a:lnTo>
                      <a:pt x="0" y="397065"/>
                    </a:lnTo>
                  </a:path>
                </a:pathLst>
              </a:custGeom>
              <a:ln w="5194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7" name="object 135"/>
              <p:cNvSpPr/>
              <p:nvPr/>
            </p:nvSpPr>
            <p:spPr>
              <a:xfrm>
                <a:off x="4417180" y="1330896"/>
                <a:ext cx="0" cy="397510"/>
              </a:xfrm>
              <a:custGeom>
                <a:avLst/>
                <a:gdLst/>
                <a:ahLst/>
                <a:cxnLst/>
                <a:rect l="l" t="t" r="r" b="b"/>
                <a:pathLst>
                  <a:path h="397510">
                    <a:moveTo>
                      <a:pt x="0" y="0"/>
                    </a:moveTo>
                    <a:lnTo>
                      <a:pt x="0" y="397065"/>
                    </a:lnTo>
                  </a:path>
                </a:pathLst>
              </a:custGeom>
              <a:ln w="5194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8" name="object 136"/>
              <p:cNvSpPr/>
              <p:nvPr/>
            </p:nvSpPr>
            <p:spPr>
              <a:xfrm>
                <a:off x="4324515" y="1330896"/>
                <a:ext cx="0" cy="397510"/>
              </a:xfrm>
              <a:custGeom>
                <a:avLst/>
                <a:gdLst/>
                <a:ahLst/>
                <a:cxnLst/>
                <a:rect l="l" t="t" r="r" b="b"/>
                <a:pathLst>
                  <a:path h="397510">
                    <a:moveTo>
                      <a:pt x="0" y="0"/>
                    </a:moveTo>
                    <a:lnTo>
                      <a:pt x="0" y="397065"/>
                    </a:lnTo>
                  </a:path>
                </a:pathLst>
              </a:custGeom>
              <a:ln w="5207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0" name="object 137"/>
              <p:cNvSpPr/>
              <p:nvPr/>
            </p:nvSpPr>
            <p:spPr>
              <a:xfrm>
                <a:off x="4223397" y="1727835"/>
                <a:ext cx="573405" cy="0"/>
              </a:xfrm>
              <a:custGeom>
                <a:avLst/>
                <a:gdLst/>
                <a:ahLst/>
                <a:cxnLst/>
                <a:rect l="l" t="t" r="r" b="b"/>
                <a:pathLst>
                  <a:path w="573404">
                    <a:moveTo>
                      <a:pt x="0" y="0"/>
                    </a:moveTo>
                    <a:lnTo>
                      <a:pt x="573176" y="0"/>
                    </a:lnTo>
                  </a:path>
                </a:pathLst>
              </a:custGeom>
              <a:ln w="1651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4" name="object 138"/>
              <p:cNvSpPr/>
              <p:nvPr/>
            </p:nvSpPr>
            <p:spPr>
              <a:xfrm>
                <a:off x="4231709" y="1338580"/>
                <a:ext cx="0" cy="381000"/>
              </a:xfrm>
              <a:custGeom>
                <a:avLst/>
                <a:gdLst/>
                <a:ahLst/>
                <a:cxnLst/>
                <a:rect l="l" t="t" r="r" b="b"/>
                <a:pathLst>
                  <a:path h="381000">
                    <a:moveTo>
                      <a:pt x="0" y="0"/>
                    </a:moveTo>
                    <a:lnTo>
                      <a:pt x="0" y="381000"/>
                    </a:lnTo>
                  </a:path>
                </a:pathLst>
              </a:custGeom>
              <a:ln w="16624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5" name="object 139"/>
              <p:cNvSpPr/>
              <p:nvPr/>
            </p:nvSpPr>
            <p:spPr>
              <a:xfrm>
                <a:off x="4223397" y="1330960"/>
                <a:ext cx="573405" cy="0"/>
              </a:xfrm>
              <a:custGeom>
                <a:avLst/>
                <a:gdLst/>
                <a:ahLst/>
                <a:cxnLst/>
                <a:rect l="l" t="t" r="r" b="b"/>
                <a:pathLst>
                  <a:path w="573404">
                    <a:moveTo>
                      <a:pt x="0" y="0"/>
                    </a:moveTo>
                    <a:lnTo>
                      <a:pt x="573176" y="0"/>
                    </a:lnTo>
                  </a:path>
                </a:pathLst>
              </a:custGeom>
              <a:ln w="15239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6" name="object 140"/>
              <p:cNvSpPr/>
              <p:nvPr/>
            </p:nvSpPr>
            <p:spPr>
              <a:xfrm>
                <a:off x="4788255" y="1338999"/>
                <a:ext cx="0" cy="381000"/>
              </a:xfrm>
              <a:custGeom>
                <a:avLst/>
                <a:gdLst/>
                <a:ahLst/>
                <a:cxnLst/>
                <a:rect l="l" t="t" r="r" b="b"/>
                <a:pathLst>
                  <a:path h="381000">
                    <a:moveTo>
                      <a:pt x="0" y="0"/>
                    </a:moveTo>
                    <a:lnTo>
                      <a:pt x="0" y="380885"/>
                    </a:lnTo>
                  </a:path>
                </a:pathLst>
              </a:custGeom>
              <a:ln w="16637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7" name="object 141"/>
              <p:cNvSpPr/>
              <p:nvPr/>
            </p:nvSpPr>
            <p:spPr>
              <a:xfrm>
                <a:off x="4231713" y="1430279"/>
                <a:ext cx="556895" cy="175895"/>
              </a:xfrm>
              <a:custGeom>
                <a:avLst/>
                <a:gdLst/>
                <a:ahLst/>
                <a:cxnLst/>
                <a:rect l="l" t="t" r="r" b="b"/>
                <a:pathLst>
                  <a:path w="556895" h="175894">
                    <a:moveTo>
                      <a:pt x="0" y="0"/>
                    </a:moveTo>
                    <a:lnTo>
                      <a:pt x="0" y="16154"/>
                    </a:lnTo>
                    <a:lnTo>
                      <a:pt x="14894" y="22632"/>
                    </a:lnTo>
                    <a:lnTo>
                      <a:pt x="27304" y="39624"/>
                    </a:lnTo>
                    <a:lnTo>
                      <a:pt x="38005" y="63463"/>
                    </a:lnTo>
                    <a:lnTo>
                      <a:pt x="47769" y="90487"/>
                    </a:lnTo>
                    <a:lnTo>
                      <a:pt x="59109" y="121510"/>
                    </a:lnTo>
                    <a:lnTo>
                      <a:pt x="72343" y="148872"/>
                    </a:lnTo>
                    <a:lnTo>
                      <a:pt x="89174" y="168372"/>
                    </a:lnTo>
                    <a:lnTo>
                      <a:pt x="111302" y="175806"/>
                    </a:lnTo>
                    <a:lnTo>
                      <a:pt x="133430" y="168372"/>
                    </a:lnTo>
                    <a:lnTo>
                      <a:pt x="140976" y="159626"/>
                    </a:lnTo>
                    <a:lnTo>
                      <a:pt x="111302" y="159626"/>
                    </a:lnTo>
                    <a:lnTo>
                      <a:pt x="96402" y="153151"/>
                    </a:lnTo>
                    <a:lnTo>
                      <a:pt x="83989" y="136166"/>
                    </a:lnTo>
                    <a:lnTo>
                      <a:pt x="73289" y="112327"/>
                    </a:lnTo>
                    <a:lnTo>
                      <a:pt x="63525" y="85293"/>
                    </a:lnTo>
                    <a:lnTo>
                      <a:pt x="52183" y="54274"/>
                    </a:lnTo>
                    <a:lnTo>
                      <a:pt x="38949" y="26920"/>
                    </a:lnTo>
                    <a:lnTo>
                      <a:pt x="22122" y="7429"/>
                    </a:lnTo>
                    <a:lnTo>
                      <a:pt x="0" y="0"/>
                    </a:lnTo>
                    <a:close/>
                  </a:path>
                  <a:path w="556895" h="175894">
                    <a:moveTo>
                      <a:pt x="252268" y="16154"/>
                    </a:moveTo>
                    <a:lnTo>
                      <a:pt x="222605" y="16154"/>
                    </a:lnTo>
                    <a:lnTo>
                      <a:pt x="237505" y="22632"/>
                    </a:lnTo>
                    <a:lnTo>
                      <a:pt x="249918" y="39624"/>
                    </a:lnTo>
                    <a:lnTo>
                      <a:pt x="260623" y="63463"/>
                    </a:lnTo>
                    <a:lnTo>
                      <a:pt x="270400" y="90487"/>
                    </a:lnTo>
                    <a:lnTo>
                      <a:pt x="281733" y="121510"/>
                    </a:lnTo>
                    <a:lnTo>
                      <a:pt x="294962" y="148872"/>
                    </a:lnTo>
                    <a:lnTo>
                      <a:pt x="311787" y="168372"/>
                    </a:lnTo>
                    <a:lnTo>
                      <a:pt x="333908" y="175806"/>
                    </a:lnTo>
                    <a:lnTo>
                      <a:pt x="356037" y="168372"/>
                    </a:lnTo>
                    <a:lnTo>
                      <a:pt x="363586" y="159626"/>
                    </a:lnTo>
                    <a:lnTo>
                      <a:pt x="333908" y="159626"/>
                    </a:lnTo>
                    <a:lnTo>
                      <a:pt x="319015" y="153151"/>
                    </a:lnTo>
                    <a:lnTo>
                      <a:pt x="306604" y="136166"/>
                    </a:lnTo>
                    <a:lnTo>
                      <a:pt x="295901" y="112327"/>
                    </a:lnTo>
                    <a:lnTo>
                      <a:pt x="286131" y="85293"/>
                    </a:lnTo>
                    <a:lnTo>
                      <a:pt x="274796" y="54274"/>
                    </a:lnTo>
                    <a:lnTo>
                      <a:pt x="261564" y="26920"/>
                    </a:lnTo>
                    <a:lnTo>
                      <a:pt x="252268" y="16154"/>
                    </a:lnTo>
                    <a:close/>
                  </a:path>
                  <a:path w="556895" h="175894">
                    <a:moveTo>
                      <a:pt x="474891" y="16154"/>
                    </a:moveTo>
                    <a:lnTo>
                      <a:pt x="445236" y="16154"/>
                    </a:lnTo>
                    <a:lnTo>
                      <a:pt x="460136" y="22632"/>
                    </a:lnTo>
                    <a:lnTo>
                      <a:pt x="472549" y="39624"/>
                    </a:lnTo>
                    <a:lnTo>
                      <a:pt x="483250" y="63463"/>
                    </a:lnTo>
                    <a:lnTo>
                      <a:pt x="493014" y="90487"/>
                    </a:lnTo>
                    <a:lnTo>
                      <a:pt x="504354" y="121510"/>
                    </a:lnTo>
                    <a:lnTo>
                      <a:pt x="517585" y="148872"/>
                    </a:lnTo>
                    <a:lnTo>
                      <a:pt x="534412" y="168372"/>
                    </a:lnTo>
                    <a:lnTo>
                      <a:pt x="556539" y="175806"/>
                    </a:lnTo>
                    <a:lnTo>
                      <a:pt x="556539" y="159626"/>
                    </a:lnTo>
                    <a:lnTo>
                      <a:pt x="541646" y="153151"/>
                    </a:lnTo>
                    <a:lnTo>
                      <a:pt x="529237" y="136166"/>
                    </a:lnTo>
                    <a:lnTo>
                      <a:pt x="518538" y="112327"/>
                    </a:lnTo>
                    <a:lnTo>
                      <a:pt x="508774" y="85293"/>
                    </a:lnTo>
                    <a:lnTo>
                      <a:pt x="497425" y="54274"/>
                    </a:lnTo>
                    <a:lnTo>
                      <a:pt x="484187" y="26920"/>
                    </a:lnTo>
                    <a:lnTo>
                      <a:pt x="474891" y="16154"/>
                    </a:lnTo>
                    <a:close/>
                  </a:path>
                  <a:path w="556895" h="175894">
                    <a:moveTo>
                      <a:pt x="222605" y="0"/>
                    </a:moveTo>
                    <a:lnTo>
                      <a:pt x="183654" y="26920"/>
                    </a:lnTo>
                    <a:lnTo>
                      <a:pt x="159067" y="85293"/>
                    </a:lnTo>
                    <a:lnTo>
                      <a:pt x="149303" y="112327"/>
                    </a:lnTo>
                    <a:lnTo>
                      <a:pt x="138604" y="136166"/>
                    </a:lnTo>
                    <a:lnTo>
                      <a:pt x="126195" y="153151"/>
                    </a:lnTo>
                    <a:lnTo>
                      <a:pt x="111302" y="159626"/>
                    </a:lnTo>
                    <a:lnTo>
                      <a:pt x="140976" y="159626"/>
                    </a:lnTo>
                    <a:lnTo>
                      <a:pt x="150256" y="148870"/>
                    </a:lnTo>
                    <a:lnTo>
                      <a:pt x="163484" y="121504"/>
                    </a:lnTo>
                    <a:lnTo>
                      <a:pt x="174820" y="90474"/>
                    </a:lnTo>
                    <a:lnTo>
                      <a:pt x="184588" y="63453"/>
                    </a:lnTo>
                    <a:lnTo>
                      <a:pt x="195292" y="39617"/>
                    </a:lnTo>
                    <a:lnTo>
                      <a:pt x="207705" y="22630"/>
                    </a:lnTo>
                    <a:lnTo>
                      <a:pt x="222605" y="16154"/>
                    </a:lnTo>
                    <a:lnTo>
                      <a:pt x="252268" y="16154"/>
                    </a:lnTo>
                    <a:lnTo>
                      <a:pt x="244734" y="7429"/>
                    </a:lnTo>
                    <a:lnTo>
                      <a:pt x="222605" y="0"/>
                    </a:lnTo>
                    <a:close/>
                  </a:path>
                  <a:path w="556895" h="175894">
                    <a:moveTo>
                      <a:pt x="445236" y="0"/>
                    </a:moveTo>
                    <a:lnTo>
                      <a:pt x="406269" y="26920"/>
                    </a:lnTo>
                    <a:lnTo>
                      <a:pt x="381685" y="85293"/>
                    </a:lnTo>
                    <a:lnTo>
                      <a:pt x="371922" y="112327"/>
                    </a:lnTo>
                    <a:lnTo>
                      <a:pt x="361221" y="136166"/>
                    </a:lnTo>
                    <a:lnTo>
                      <a:pt x="348808" y="153151"/>
                    </a:lnTo>
                    <a:lnTo>
                      <a:pt x="333908" y="159626"/>
                    </a:lnTo>
                    <a:lnTo>
                      <a:pt x="363586" y="159626"/>
                    </a:lnTo>
                    <a:lnTo>
                      <a:pt x="372869" y="148870"/>
                    </a:lnTo>
                    <a:lnTo>
                      <a:pt x="386106" y="121504"/>
                    </a:lnTo>
                    <a:lnTo>
                      <a:pt x="397451" y="90474"/>
                    </a:lnTo>
                    <a:lnTo>
                      <a:pt x="407217" y="63453"/>
                    </a:lnTo>
                    <a:lnTo>
                      <a:pt x="417921" y="39617"/>
                    </a:lnTo>
                    <a:lnTo>
                      <a:pt x="430339" y="22630"/>
                    </a:lnTo>
                    <a:lnTo>
                      <a:pt x="445236" y="16154"/>
                    </a:lnTo>
                    <a:lnTo>
                      <a:pt x="474891" y="16154"/>
                    </a:lnTo>
                    <a:lnTo>
                      <a:pt x="467358" y="7429"/>
                    </a:lnTo>
                    <a:lnTo>
                      <a:pt x="445236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8" name="object 142"/>
              <p:cNvSpPr txBox="1"/>
              <p:nvPr/>
            </p:nvSpPr>
            <p:spPr>
              <a:xfrm>
                <a:off x="4190480" y="1776742"/>
                <a:ext cx="638810" cy="117533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19380" marR="5080" indent="-107314">
                  <a:lnSpc>
                    <a:spcPct val="102499"/>
                  </a:lnSpc>
                </a:pPr>
                <a:endParaRPr sz="800" dirty="0">
                  <a:latin typeface="Arial"/>
                  <a:cs typeface="Arial"/>
                </a:endParaRPr>
              </a:p>
            </p:txBody>
          </p:sp>
        </p:grp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5151" y="4290348"/>
              <a:ext cx="1038152" cy="1038153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3303" y="4081292"/>
              <a:ext cx="859249" cy="859249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652016" y="4966597"/>
              <a:ext cx="1665842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dirty="0">
                <a:solidFill>
                  <a:schemeClr val="bg1"/>
                </a:solidFill>
              </a:endParaRPr>
            </a:p>
            <a:p>
              <a:pPr algn="ctr"/>
              <a:r>
                <a:rPr lang="en-GB" sz="14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Analytics &amp; </a:t>
              </a:r>
              <a:br>
                <a:rPr lang="en-GB" sz="14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GB" sz="14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Decision</a:t>
              </a:r>
              <a:r>
                <a:rPr lang="en-GB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GB" sz="14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Support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0149" y="5293649"/>
              <a:ext cx="1815121" cy="65663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5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9452" y="4921149"/>
              <a:ext cx="1613032" cy="5835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71860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Oval 165"/>
          <p:cNvSpPr/>
          <p:nvPr/>
        </p:nvSpPr>
        <p:spPr>
          <a:xfrm>
            <a:off x="2169660" y="1321057"/>
            <a:ext cx="4421640" cy="4467712"/>
          </a:xfrm>
          <a:prstGeom prst="ellipse">
            <a:avLst/>
          </a:prstGeom>
          <a:noFill/>
          <a:ln w="149225">
            <a:solidFill>
              <a:schemeClr val="accent2"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          </a:t>
            </a:r>
            <a:endParaRPr lang="en-GB" dirty="0"/>
          </a:p>
        </p:txBody>
      </p:sp>
      <p:sp>
        <p:nvSpPr>
          <p:cNvPr id="251" name="Title 1"/>
          <p:cNvSpPr txBox="1">
            <a:spLocks/>
          </p:cNvSpPr>
          <p:nvPr/>
        </p:nvSpPr>
        <p:spPr>
          <a:xfrm>
            <a:off x="217759" y="232550"/>
            <a:ext cx="8808484" cy="1687000"/>
          </a:xfrm>
          <a:prstGeom prst="rect">
            <a:avLst/>
          </a:prstGeom>
        </p:spPr>
        <p:txBody>
          <a:bodyPr/>
          <a:lstStyle>
            <a:lvl1pPr algn="l" defTabSz="534988" rtl="0" eaLnBrk="1" fontAlgn="base" hangingPunct="1">
              <a:lnSpc>
                <a:spcPts val="3288"/>
              </a:lnSpc>
              <a:spcBef>
                <a:spcPct val="0"/>
              </a:spcBef>
              <a:spcAft>
                <a:spcPct val="0"/>
              </a:spcAft>
              <a:defRPr sz="2900" b="1" kern="120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  <a:lvl2pPr algn="l" defTabSz="534988" rtl="0" eaLnBrk="1" fontAlgn="base" hangingPunct="1">
              <a:lnSpc>
                <a:spcPts val="3288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2pPr>
            <a:lvl3pPr algn="l" defTabSz="534988" rtl="0" eaLnBrk="1" fontAlgn="base" hangingPunct="1">
              <a:lnSpc>
                <a:spcPts val="3288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3pPr>
            <a:lvl4pPr algn="l" defTabSz="534988" rtl="0" eaLnBrk="1" fontAlgn="base" hangingPunct="1">
              <a:lnSpc>
                <a:spcPts val="3288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4pPr>
            <a:lvl5pPr algn="l" defTabSz="534988" rtl="0" eaLnBrk="1" fontAlgn="base" hangingPunct="1">
              <a:lnSpc>
                <a:spcPts val="3288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5pPr>
            <a:lvl6pPr marL="457200" algn="l" defTabSz="534988" rtl="0" eaLnBrk="1" fontAlgn="base" hangingPunct="1">
              <a:lnSpc>
                <a:spcPts val="3288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6pPr>
            <a:lvl7pPr marL="914400" algn="l" defTabSz="534988" rtl="0" eaLnBrk="1" fontAlgn="base" hangingPunct="1">
              <a:lnSpc>
                <a:spcPts val="3288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7pPr>
            <a:lvl8pPr marL="1371600" algn="l" defTabSz="534988" rtl="0" eaLnBrk="1" fontAlgn="base" hangingPunct="1">
              <a:lnSpc>
                <a:spcPts val="3288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8pPr>
            <a:lvl9pPr marL="1828800" algn="l" defTabSz="534988" rtl="0" eaLnBrk="1" fontAlgn="base" hangingPunct="1">
              <a:lnSpc>
                <a:spcPts val="3288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3600" dirty="0" smtClean="0">
                <a:solidFill>
                  <a:srgbClr val="00AFD5"/>
                </a:solidFill>
              </a:rPr>
              <a:t>Maximum value </a:t>
            </a:r>
            <a:r>
              <a:rPr lang="en-GB" sz="4800" dirty="0" smtClean="0">
                <a:solidFill>
                  <a:srgbClr val="00AFD5"/>
                </a:solidFill>
              </a:rPr>
              <a:t/>
            </a:r>
            <a:br>
              <a:rPr lang="en-GB" sz="4800" dirty="0" smtClean="0">
                <a:solidFill>
                  <a:srgbClr val="00AFD5"/>
                </a:solidFill>
              </a:rPr>
            </a:br>
            <a:r>
              <a:rPr lang="en-GB" sz="1800" dirty="0" smtClean="0">
                <a:solidFill>
                  <a:srgbClr val="FFFFFF"/>
                </a:solidFill>
              </a:rPr>
              <a:t>Connecting </a:t>
            </a:r>
            <a:r>
              <a:rPr lang="en-GB" sz="1800" dirty="0">
                <a:solidFill>
                  <a:srgbClr val="FFFFFF"/>
                </a:solidFill>
              </a:rPr>
              <a:t>the end </a:t>
            </a:r>
            <a:r>
              <a:rPr lang="en-GB" sz="1800" dirty="0" smtClean="0">
                <a:solidFill>
                  <a:srgbClr val="FFFFFF"/>
                </a:solidFill>
              </a:rPr>
              <a:t/>
            </a:r>
            <a:br>
              <a:rPr lang="en-GB" sz="1800" dirty="0" smtClean="0">
                <a:solidFill>
                  <a:srgbClr val="FFFFFF"/>
                </a:solidFill>
              </a:rPr>
            </a:br>
            <a:r>
              <a:rPr lang="en-GB" sz="1800" dirty="0" smtClean="0">
                <a:solidFill>
                  <a:srgbClr val="FFFFFF"/>
                </a:solidFill>
              </a:rPr>
              <a:t>data </a:t>
            </a:r>
            <a:r>
              <a:rPr lang="en-GB" sz="1800" dirty="0">
                <a:solidFill>
                  <a:srgbClr val="FFFFFF"/>
                </a:solidFill>
              </a:rPr>
              <a:t>system </a:t>
            </a:r>
            <a:r>
              <a:rPr lang="en-GB" sz="1800" dirty="0" smtClean="0">
                <a:solidFill>
                  <a:srgbClr val="FFFFFF"/>
                </a:solidFill>
              </a:rPr>
              <a:t/>
            </a:r>
            <a:br>
              <a:rPr lang="en-GB" sz="1800" dirty="0" smtClean="0">
                <a:solidFill>
                  <a:srgbClr val="FFFFFF"/>
                </a:solidFill>
              </a:rPr>
            </a:br>
            <a:r>
              <a:rPr lang="en-GB" sz="1800" dirty="0" smtClean="0">
                <a:solidFill>
                  <a:srgbClr val="FFFFFF"/>
                </a:solidFill>
              </a:rPr>
              <a:t>&amp; </a:t>
            </a:r>
            <a:r>
              <a:rPr lang="en-GB" sz="1800" dirty="0">
                <a:solidFill>
                  <a:srgbClr val="FFFFFF"/>
                </a:solidFill>
              </a:rPr>
              <a:t>stakeholders</a:t>
            </a:r>
          </a:p>
        </p:txBody>
      </p:sp>
      <p:sp>
        <p:nvSpPr>
          <p:cNvPr id="167" name="Rectangle 166"/>
          <p:cNvSpPr/>
          <p:nvPr/>
        </p:nvSpPr>
        <p:spPr>
          <a:xfrm>
            <a:off x="289790" y="2564524"/>
            <a:ext cx="2601037" cy="2065020"/>
          </a:xfrm>
          <a:prstGeom prst="rect">
            <a:avLst/>
          </a:prstGeom>
          <a:solidFill>
            <a:schemeClr val="tx2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8" name="Picture 167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4100"/>
                    </a14:imgEffect>
                    <a14:imgEffect>
                      <a14:saturation sat="24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67" y="2790944"/>
            <a:ext cx="1612178" cy="1612178"/>
          </a:xfrm>
          <a:prstGeom prst="rect">
            <a:avLst/>
          </a:prstGeom>
        </p:spPr>
      </p:pic>
      <p:sp>
        <p:nvSpPr>
          <p:cNvPr id="169" name="Oval 168"/>
          <p:cNvSpPr/>
          <p:nvPr/>
        </p:nvSpPr>
        <p:spPr>
          <a:xfrm>
            <a:off x="487966" y="3433951"/>
            <a:ext cx="1274261" cy="423974"/>
          </a:xfrm>
          <a:prstGeom prst="ellipse">
            <a:avLst/>
          </a:prstGeom>
          <a:noFill/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0" name="Oval 169"/>
          <p:cNvSpPr/>
          <p:nvPr/>
        </p:nvSpPr>
        <p:spPr>
          <a:xfrm rot="18920926">
            <a:off x="514411" y="3445042"/>
            <a:ext cx="1274261" cy="423974"/>
          </a:xfrm>
          <a:prstGeom prst="ellipse">
            <a:avLst/>
          </a:prstGeom>
          <a:noFill/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1" name="Oval 170"/>
          <p:cNvSpPr/>
          <p:nvPr/>
        </p:nvSpPr>
        <p:spPr>
          <a:xfrm rot="2667908">
            <a:off x="521899" y="3442587"/>
            <a:ext cx="1274261" cy="423974"/>
          </a:xfrm>
          <a:prstGeom prst="ellipse">
            <a:avLst/>
          </a:prstGeom>
          <a:noFill/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2" name="Oval 171"/>
          <p:cNvSpPr/>
          <p:nvPr/>
        </p:nvSpPr>
        <p:spPr>
          <a:xfrm>
            <a:off x="1105036" y="3628908"/>
            <a:ext cx="72500" cy="725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3" name="Oval 172"/>
          <p:cNvSpPr/>
          <p:nvPr/>
        </p:nvSpPr>
        <p:spPr>
          <a:xfrm>
            <a:off x="890742" y="4044404"/>
            <a:ext cx="72500" cy="725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6" name="Oval 175"/>
          <p:cNvSpPr/>
          <p:nvPr/>
        </p:nvSpPr>
        <p:spPr>
          <a:xfrm>
            <a:off x="890742" y="3699605"/>
            <a:ext cx="72500" cy="725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8" name="Oval 177"/>
          <p:cNvSpPr/>
          <p:nvPr/>
        </p:nvSpPr>
        <p:spPr>
          <a:xfrm>
            <a:off x="1242589" y="3554913"/>
            <a:ext cx="72500" cy="725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0" name="Oval 179"/>
          <p:cNvSpPr/>
          <p:nvPr/>
        </p:nvSpPr>
        <p:spPr>
          <a:xfrm>
            <a:off x="678177" y="3165995"/>
            <a:ext cx="72500" cy="725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Oval 180"/>
          <p:cNvSpPr/>
          <p:nvPr/>
        </p:nvSpPr>
        <p:spPr>
          <a:xfrm>
            <a:off x="1093234" y="3146443"/>
            <a:ext cx="72500" cy="725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2" name="Oval 181"/>
          <p:cNvSpPr/>
          <p:nvPr/>
        </p:nvSpPr>
        <p:spPr>
          <a:xfrm>
            <a:off x="1281506" y="3805378"/>
            <a:ext cx="72500" cy="725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Oval 182"/>
          <p:cNvSpPr/>
          <p:nvPr/>
        </p:nvSpPr>
        <p:spPr>
          <a:xfrm>
            <a:off x="1383581" y="3348327"/>
            <a:ext cx="72500" cy="725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4" name="Rectangle 183"/>
          <p:cNvSpPr/>
          <p:nvPr/>
        </p:nvSpPr>
        <p:spPr>
          <a:xfrm rot="16200000">
            <a:off x="6283627" y="2157788"/>
            <a:ext cx="2065020" cy="2878492"/>
          </a:xfrm>
          <a:prstGeom prst="rect">
            <a:avLst/>
          </a:prstGeom>
          <a:solidFill>
            <a:schemeClr val="tx2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5" name="Oval 184"/>
          <p:cNvSpPr/>
          <p:nvPr/>
        </p:nvSpPr>
        <p:spPr>
          <a:xfrm>
            <a:off x="2852975" y="2031675"/>
            <a:ext cx="3061902" cy="3061902"/>
          </a:xfrm>
          <a:prstGeom prst="ellipse">
            <a:avLst/>
          </a:prstGeom>
          <a:noFill/>
          <a:ln w="292100">
            <a:solidFill>
              <a:schemeClr val="bg2">
                <a:alpha val="38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          </a:t>
            </a:r>
            <a:endParaRPr lang="en-GB" dirty="0"/>
          </a:p>
        </p:txBody>
      </p:sp>
      <p:sp>
        <p:nvSpPr>
          <p:cNvPr id="187" name="Rectangle 186"/>
          <p:cNvSpPr/>
          <p:nvPr/>
        </p:nvSpPr>
        <p:spPr>
          <a:xfrm>
            <a:off x="3140260" y="4826306"/>
            <a:ext cx="2470934" cy="1676102"/>
          </a:xfrm>
          <a:prstGeom prst="rect">
            <a:avLst/>
          </a:prstGeom>
          <a:solidFill>
            <a:schemeClr val="tx2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9" name="Rectangle 188"/>
          <p:cNvSpPr/>
          <p:nvPr/>
        </p:nvSpPr>
        <p:spPr>
          <a:xfrm>
            <a:off x="3150420" y="1001191"/>
            <a:ext cx="2470933" cy="1340054"/>
          </a:xfrm>
          <a:prstGeom prst="rect">
            <a:avLst/>
          </a:prstGeom>
          <a:solidFill>
            <a:schemeClr val="tx2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1" name="Oval 190"/>
          <p:cNvSpPr/>
          <p:nvPr/>
        </p:nvSpPr>
        <p:spPr>
          <a:xfrm>
            <a:off x="3191059" y="2367842"/>
            <a:ext cx="2430209" cy="2430209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          </a:t>
            </a:r>
            <a:endParaRPr lang="en-GB" dirty="0"/>
          </a:p>
        </p:txBody>
      </p:sp>
      <p:sp>
        <p:nvSpPr>
          <p:cNvPr id="192" name="object 44"/>
          <p:cNvSpPr/>
          <p:nvPr/>
        </p:nvSpPr>
        <p:spPr>
          <a:xfrm>
            <a:off x="7818902" y="175694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2816">
            <a:solidFill>
              <a:srgbClr val="99C5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3" name="Group 192"/>
          <p:cNvGrpSpPr/>
          <p:nvPr/>
        </p:nvGrpSpPr>
        <p:grpSpPr>
          <a:xfrm>
            <a:off x="3665700" y="2762837"/>
            <a:ext cx="1739889" cy="1634438"/>
            <a:chOff x="3753288" y="2441351"/>
            <a:chExt cx="1739889" cy="1634438"/>
          </a:xfrm>
        </p:grpSpPr>
        <p:pic>
          <p:nvPicPr>
            <p:cNvPr id="194" name="Picture 19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3288" y="2441351"/>
              <a:ext cx="1458254" cy="1634438"/>
            </a:xfrm>
            <a:prstGeom prst="rect">
              <a:avLst/>
            </a:prstGeom>
          </p:spPr>
        </p:pic>
        <p:sp>
          <p:nvSpPr>
            <p:cNvPr id="195" name="object 28"/>
            <p:cNvSpPr/>
            <p:nvPr/>
          </p:nvSpPr>
          <p:spPr>
            <a:xfrm>
              <a:off x="3965181" y="3175793"/>
              <a:ext cx="90805" cy="0"/>
            </a:xfrm>
            <a:custGeom>
              <a:avLst/>
              <a:gdLst/>
              <a:ahLst/>
              <a:cxnLst/>
              <a:rect l="l" t="t" r="r" b="b"/>
              <a:pathLst>
                <a:path w="90804">
                  <a:moveTo>
                    <a:pt x="0" y="0"/>
                  </a:moveTo>
                  <a:lnTo>
                    <a:pt x="90258" y="0"/>
                  </a:lnTo>
                </a:path>
              </a:pathLst>
            </a:custGeom>
            <a:ln w="28079">
              <a:solidFill>
                <a:srgbClr val="99C5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29"/>
            <p:cNvSpPr/>
            <p:nvPr/>
          </p:nvSpPr>
          <p:spPr>
            <a:xfrm>
              <a:off x="4492542" y="2648991"/>
              <a:ext cx="0" cy="90805"/>
            </a:xfrm>
            <a:custGeom>
              <a:avLst/>
              <a:gdLst/>
              <a:ahLst/>
              <a:cxnLst/>
              <a:rect l="l" t="t" r="r" b="b"/>
              <a:pathLst>
                <a:path h="90805">
                  <a:moveTo>
                    <a:pt x="0" y="0"/>
                  </a:moveTo>
                  <a:lnTo>
                    <a:pt x="0" y="90258"/>
                  </a:lnTo>
                </a:path>
              </a:pathLst>
            </a:custGeom>
            <a:ln w="28079">
              <a:solidFill>
                <a:srgbClr val="99C5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30"/>
            <p:cNvSpPr/>
            <p:nvPr/>
          </p:nvSpPr>
          <p:spPr>
            <a:xfrm>
              <a:off x="4108964" y="2793638"/>
              <a:ext cx="83820" cy="83820"/>
            </a:xfrm>
            <a:custGeom>
              <a:avLst/>
              <a:gdLst/>
              <a:ahLst/>
              <a:cxnLst/>
              <a:rect l="l" t="t" r="r" b="b"/>
              <a:pathLst>
                <a:path w="83820" h="83819">
                  <a:moveTo>
                    <a:pt x="19850" y="0"/>
                  </a:moveTo>
                  <a:lnTo>
                    <a:pt x="0" y="19850"/>
                  </a:lnTo>
                  <a:lnTo>
                    <a:pt x="63817" y="83667"/>
                  </a:lnTo>
                  <a:lnTo>
                    <a:pt x="83667" y="63817"/>
                  </a:lnTo>
                  <a:lnTo>
                    <a:pt x="19850" y="0"/>
                  </a:lnTo>
                  <a:close/>
                </a:path>
              </a:pathLst>
            </a:custGeom>
            <a:solidFill>
              <a:srgbClr val="99C5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31"/>
            <p:cNvSpPr/>
            <p:nvPr/>
          </p:nvSpPr>
          <p:spPr>
            <a:xfrm>
              <a:off x="4000475" y="2962884"/>
              <a:ext cx="94615" cy="60960"/>
            </a:xfrm>
            <a:custGeom>
              <a:avLst/>
              <a:gdLst/>
              <a:ahLst/>
              <a:cxnLst/>
              <a:rect l="l" t="t" r="r" b="b"/>
              <a:pathLst>
                <a:path w="94614" h="60960">
                  <a:moveTo>
                    <a:pt x="10744" y="0"/>
                  </a:moveTo>
                  <a:lnTo>
                    <a:pt x="0" y="25946"/>
                  </a:lnTo>
                  <a:lnTo>
                    <a:pt x="83388" y="60477"/>
                  </a:lnTo>
                  <a:lnTo>
                    <a:pt x="94132" y="34544"/>
                  </a:lnTo>
                  <a:lnTo>
                    <a:pt x="10744" y="0"/>
                  </a:lnTo>
                  <a:close/>
                </a:path>
              </a:pathLst>
            </a:custGeom>
            <a:solidFill>
              <a:srgbClr val="99C5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32"/>
            <p:cNvSpPr/>
            <p:nvPr/>
          </p:nvSpPr>
          <p:spPr>
            <a:xfrm>
              <a:off x="4270965" y="2682906"/>
              <a:ext cx="60960" cy="94615"/>
            </a:xfrm>
            <a:custGeom>
              <a:avLst/>
              <a:gdLst/>
              <a:ahLst/>
              <a:cxnLst/>
              <a:rect l="l" t="t" r="r" b="b"/>
              <a:pathLst>
                <a:path w="60960" h="94614">
                  <a:moveTo>
                    <a:pt x="25946" y="0"/>
                  </a:moveTo>
                  <a:lnTo>
                    <a:pt x="0" y="10744"/>
                  </a:lnTo>
                  <a:lnTo>
                    <a:pt x="34544" y="94132"/>
                  </a:lnTo>
                  <a:lnTo>
                    <a:pt x="60490" y="83388"/>
                  </a:lnTo>
                  <a:lnTo>
                    <a:pt x="25946" y="0"/>
                  </a:lnTo>
                  <a:close/>
                </a:path>
              </a:pathLst>
            </a:custGeom>
            <a:solidFill>
              <a:srgbClr val="99C5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33"/>
            <p:cNvSpPr txBox="1"/>
            <p:nvPr/>
          </p:nvSpPr>
          <p:spPr>
            <a:xfrm>
              <a:off x="4039039" y="2929839"/>
              <a:ext cx="1454138" cy="61555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600" b="1" spc="-5" dirty="0">
                  <a:solidFill>
                    <a:srgbClr val="FFFFFF"/>
                  </a:solidFill>
                  <a:latin typeface="Arial"/>
                  <a:cs typeface="Arial"/>
                </a:rPr>
                <a:t>24</a:t>
              </a:r>
              <a:r>
                <a:rPr sz="1600" b="1" spc="-180" dirty="0">
                  <a:solidFill>
                    <a:srgbClr val="FFFFFF"/>
                  </a:solidFill>
                  <a:latin typeface="Arial"/>
                  <a:cs typeface="Arial"/>
                </a:rPr>
                <a:t>│</a:t>
              </a:r>
              <a:r>
                <a:rPr sz="1600" b="1" spc="-75" dirty="0">
                  <a:solidFill>
                    <a:srgbClr val="FFFFFF"/>
                  </a:solidFill>
                  <a:latin typeface="Arial"/>
                  <a:cs typeface="Arial"/>
                </a:rPr>
                <a:t>7</a:t>
              </a:r>
              <a:r>
                <a:rPr sz="1600" b="1" spc="-180" dirty="0">
                  <a:solidFill>
                    <a:srgbClr val="FFFFFF"/>
                  </a:solidFill>
                  <a:latin typeface="Arial"/>
                  <a:cs typeface="Arial"/>
                </a:rPr>
                <a:t>│</a:t>
              </a:r>
              <a:r>
                <a:rPr sz="1600" b="1" spc="-5" dirty="0">
                  <a:solidFill>
                    <a:srgbClr val="FFFFFF"/>
                  </a:solidFill>
                  <a:latin typeface="Arial"/>
                  <a:cs typeface="Arial"/>
                </a:rPr>
                <a:t>365</a:t>
              </a:r>
              <a:endParaRPr sz="1600" dirty="0">
                <a:latin typeface="Arial"/>
                <a:cs typeface="Arial"/>
              </a:endParaRPr>
            </a:p>
            <a:p>
              <a:pPr marL="12700" marR="273050" algn="ctr">
                <a:lnSpc>
                  <a:spcPts val="990"/>
                </a:lnSpc>
                <a:spcBef>
                  <a:spcPts val="665"/>
                </a:spcBef>
              </a:pPr>
              <a:r>
                <a:rPr lang="en-GB" sz="800" b="1" spc="-55" dirty="0">
                  <a:solidFill>
                    <a:srgbClr val="FFFFFF"/>
                  </a:solidFill>
                  <a:latin typeface="Arial"/>
                  <a:cs typeface="Arial"/>
                </a:rPr>
                <a:t>Aftermarket </a:t>
              </a:r>
              <a:r>
                <a:rPr sz="800" b="1" spc="15" dirty="0">
                  <a:solidFill>
                    <a:srgbClr val="FFFFFF"/>
                  </a:solidFill>
                  <a:latin typeface="Arial"/>
                  <a:cs typeface="Arial"/>
                </a:rPr>
                <a:t>Services</a:t>
              </a:r>
              <a:r>
                <a:rPr lang="en-GB" sz="800" b="1" spc="15" dirty="0">
                  <a:solidFill>
                    <a:srgbClr val="FFFFFF"/>
                  </a:solidFill>
                  <a:latin typeface="Arial"/>
                  <a:cs typeface="Arial"/>
                </a:rPr>
                <a:t> - Actionable insight </a:t>
              </a:r>
              <a:endParaRPr sz="800" dirty="0">
                <a:latin typeface="Arial"/>
                <a:cs typeface="Arial"/>
              </a:endParaRPr>
            </a:p>
          </p:txBody>
        </p:sp>
        <p:sp>
          <p:nvSpPr>
            <p:cNvPr id="201" name="object 37"/>
            <p:cNvSpPr/>
            <p:nvPr/>
          </p:nvSpPr>
          <p:spPr>
            <a:xfrm>
              <a:off x="3776321" y="2719984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32816">
              <a:solidFill>
                <a:srgbClr val="99C5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40"/>
            <p:cNvSpPr/>
            <p:nvPr/>
          </p:nvSpPr>
          <p:spPr>
            <a:xfrm>
              <a:off x="3776321" y="3595698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32816">
              <a:solidFill>
                <a:srgbClr val="99C5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37"/>
            <p:cNvSpPr/>
            <p:nvPr/>
          </p:nvSpPr>
          <p:spPr>
            <a:xfrm>
              <a:off x="3776321" y="2719984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32816">
              <a:solidFill>
                <a:srgbClr val="99C5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40"/>
            <p:cNvSpPr/>
            <p:nvPr/>
          </p:nvSpPr>
          <p:spPr>
            <a:xfrm>
              <a:off x="3776321" y="3595698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32816">
              <a:solidFill>
                <a:srgbClr val="99C5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5" name="object 46"/>
          <p:cNvSpPr/>
          <p:nvPr/>
        </p:nvSpPr>
        <p:spPr>
          <a:xfrm>
            <a:off x="5437278" y="447819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2816">
            <a:solidFill>
              <a:srgbClr val="99C5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116"/>
          <p:cNvSpPr txBox="1"/>
          <p:nvPr/>
        </p:nvSpPr>
        <p:spPr>
          <a:xfrm>
            <a:off x="2519502" y="4914189"/>
            <a:ext cx="3789123" cy="847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indent="12700" algn="ctr">
              <a:lnSpc>
                <a:spcPct val="102499"/>
              </a:lnSpc>
            </a:pPr>
            <a:r>
              <a:rPr b="1" spc="5" dirty="0" smtClean="0">
                <a:solidFill>
                  <a:srgbClr val="FFFFFF"/>
                </a:solidFill>
                <a:latin typeface="Arial"/>
                <a:cs typeface="Arial"/>
              </a:rPr>
              <a:t>Operation</a:t>
            </a:r>
            <a:r>
              <a:rPr lang="en-GB" b="1" spc="5" dirty="0" smtClean="0">
                <a:solidFill>
                  <a:srgbClr val="FFFFFF"/>
                </a:solidFill>
                <a:latin typeface="Arial"/>
                <a:cs typeface="Arial"/>
              </a:rPr>
              <a:t>al, </a:t>
            </a:r>
          </a:p>
          <a:p>
            <a:pPr marR="5080" indent="12700" algn="ctr">
              <a:lnSpc>
                <a:spcPct val="102499"/>
              </a:lnSpc>
            </a:pPr>
            <a:r>
              <a:rPr lang="en-GB" b="1" spc="5" dirty="0" smtClean="0">
                <a:solidFill>
                  <a:srgbClr val="FFFFFF"/>
                </a:solidFill>
                <a:latin typeface="Arial"/>
                <a:cs typeface="Arial"/>
              </a:rPr>
              <a:t>Contextual &amp;</a:t>
            </a:r>
          </a:p>
          <a:p>
            <a:pPr marR="5080" indent="12700" algn="ctr">
              <a:lnSpc>
                <a:spcPct val="102499"/>
              </a:lnSpc>
            </a:pPr>
            <a:r>
              <a:rPr lang="en-GB" b="1" spc="10" dirty="0" smtClean="0">
                <a:solidFill>
                  <a:srgbClr val="FFFFFF"/>
                </a:solidFill>
                <a:latin typeface="Arial"/>
                <a:cs typeface="Arial"/>
              </a:rPr>
              <a:t>Third Party Data</a:t>
            </a:r>
            <a:endParaRPr b="1" dirty="0">
              <a:latin typeface="Arial"/>
              <a:cs typeface="Arial"/>
            </a:endParaRPr>
          </a:p>
        </p:txBody>
      </p:sp>
      <p:sp>
        <p:nvSpPr>
          <p:cNvPr id="207" name="object 38"/>
          <p:cNvSpPr/>
          <p:nvPr/>
        </p:nvSpPr>
        <p:spPr>
          <a:xfrm>
            <a:off x="1773056" y="20334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2816">
            <a:solidFill>
              <a:srgbClr val="99C5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38"/>
          <p:cNvSpPr/>
          <p:nvPr/>
        </p:nvSpPr>
        <p:spPr>
          <a:xfrm>
            <a:off x="1773056" y="20334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2816">
            <a:solidFill>
              <a:srgbClr val="99C5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"/>
          <p:cNvSpPr txBox="1"/>
          <p:nvPr/>
        </p:nvSpPr>
        <p:spPr>
          <a:xfrm>
            <a:off x="801297" y="2875063"/>
            <a:ext cx="1577194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495" algn="ctr">
              <a:lnSpc>
                <a:spcPts val="885"/>
              </a:lnSpc>
            </a:pPr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Fleet</a:t>
            </a:r>
            <a:r>
              <a:rPr lang="en-GB" sz="2000" b="1" spc="5" dirty="0">
                <a:solidFill>
                  <a:srgbClr val="FFFFFF"/>
                </a:solidFill>
                <a:latin typeface="Arial"/>
                <a:cs typeface="Arial"/>
              </a:rPr>
              <a:t> Data</a:t>
            </a:r>
            <a:endParaRPr sz="2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10" name="object 43"/>
          <p:cNvSpPr/>
          <p:nvPr/>
        </p:nvSpPr>
        <p:spPr>
          <a:xfrm>
            <a:off x="5661993" y="292075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2816">
            <a:solidFill>
              <a:srgbClr val="99C5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1" name="Group 210"/>
          <p:cNvGrpSpPr/>
          <p:nvPr/>
        </p:nvGrpSpPr>
        <p:grpSpPr>
          <a:xfrm>
            <a:off x="3420140" y="1522374"/>
            <a:ext cx="433070" cy="699912"/>
            <a:chOff x="3470621" y="1214498"/>
            <a:chExt cx="433070" cy="699912"/>
          </a:xfrm>
        </p:grpSpPr>
        <p:sp>
          <p:nvSpPr>
            <p:cNvPr id="212" name="object 125"/>
            <p:cNvSpPr/>
            <p:nvPr/>
          </p:nvSpPr>
          <p:spPr>
            <a:xfrm>
              <a:off x="3470621" y="1214498"/>
              <a:ext cx="433070" cy="522605"/>
            </a:xfrm>
            <a:custGeom>
              <a:avLst/>
              <a:gdLst/>
              <a:ahLst/>
              <a:cxnLst/>
              <a:rect l="l" t="t" r="r" b="b"/>
              <a:pathLst>
                <a:path w="433070" h="522605">
                  <a:moveTo>
                    <a:pt x="215519" y="119176"/>
                  </a:moveTo>
                  <a:lnTo>
                    <a:pt x="171776" y="128399"/>
                  </a:lnTo>
                  <a:lnTo>
                    <a:pt x="135994" y="153523"/>
                  </a:lnTo>
                  <a:lnTo>
                    <a:pt x="111838" y="190735"/>
                  </a:lnTo>
                  <a:lnTo>
                    <a:pt x="102971" y="236220"/>
                  </a:lnTo>
                  <a:lnTo>
                    <a:pt x="108921" y="274320"/>
                  </a:lnTo>
                  <a:lnTo>
                    <a:pt x="123110" y="305973"/>
                  </a:lnTo>
                  <a:lnTo>
                    <a:pt x="140045" y="338149"/>
                  </a:lnTo>
                  <a:lnTo>
                    <a:pt x="154234" y="377819"/>
                  </a:lnTo>
                  <a:lnTo>
                    <a:pt x="160185" y="431952"/>
                  </a:lnTo>
                  <a:lnTo>
                    <a:pt x="270827" y="431952"/>
                  </a:lnTo>
                  <a:lnTo>
                    <a:pt x="276779" y="377819"/>
                  </a:lnTo>
                  <a:lnTo>
                    <a:pt x="290971" y="338149"/>
                  </a:lnTo>
                  <a:lnTo>
                    <a:pt x="307910" y="305973"/>
                  </a:lnTo>
                  <a:lnTo>
                    <a:pt x="318799" y="281686"/>
                  </a:lnTo>
                  <a:lnTo>
                    <a:pt x="132816" y="281686"/>
                  </a:lnTo>
                  <a:lnTo>
                    <a:pt x="130505" y="276567"/>
                  </a:lnTo>
                  <a:lnTo>
                    <a:pt x="122498" y="238899"/>
                  </a:lnTo>
                  <a:lnTo>
                    <a:pt x="122407" y="236220"/>
                  </a:lnTo>
                  <a:lnTo>
                    <a:pt x="122808" y="226733"/>
                  </a:lnTo>
                  <a:lnTo>
                    <a:pt x="134716" y="187994"/>
                  </a:lnTo>
                  <a:lnTo>
                    <a:pt x="162002" y="156845"/>
                  </a:lnTo>
                  <a:lnTo>
                    <a:pt x="200215" y="140157"/>
                  </a:lnTo>
                  <a:lnTo>
                    <a:pt x="215582" y="138988"/>
                  </a:lnTo>
                  <a:lnTo>
                    <a:pt x="274328" y="138988"/>
                  </a:lnTo>
                  <a:lnTo>
                    <a:pt x="259248" y="128399"/>
                  </a:lnTo>
                  <a:lnTo>
                    <a:pt x="215519" y="119176"/>
                  </a:lnTo>
                  <a:close/>
                </a:path>
                <a:path w="433070" h="522605">
                  <a:moveTo>
                    <a:pt x="94780" y="332016"/>
                  </a:moveTo>
                  <a:lnTo>
                    <a:pt x="53987" y="374434"/>
                  </a:lnTo>
                  <a:lnTo>
                    <a:pt x="72796" y="394004"/>
                  </a:lnTo>
                  <a:lnTo>
                    <a:pt x="112572" y="352615"/>
                  </a:lnTo>
                  <a:lnTo>
                    <a:pt x="107806" y="347778"/>
                  </a:lnTo>
                  <a:lnTo>
                    <a:pt x="103247" y="342725"/>
                  </a:lnTo>
                  <a:lnTo>
                    <a:pt x="98903" y="337467"/>
                  </a:lnTo>
                  <a:lnTo>
                    <a:pt x="94780" y="332016"/>
                  </a:lnTo>
                  <a:close/>
                </a:path>
                <a:path w="433070" h="522605">
                  <a:moveTo>
                    <a:pt x="338112" y="332016"/>
                  </a:moveTo>
                  <a:lnTo>
                    <a:pt x="333981" y="337467"/>
                  </a:lnTo>
                  <a:lnTo>
                    <a:pt x="329634" y="342725"/>
                  </a:lnTo>
                  <a:lnTo>
                    <a:pt x="325078" y="347778"/>
                  </a:lnTo>
                  <a:lnTo>
                    <a:pt x="320319" y="352615"/>
                  </a:lnTo>
                  <a:lnTo>
                    <a:pt x="360095" y="394004"/>
                  </a:lnTo>
                  <a:lnTo>
                    <a:pt x="378904" y="374434"/>
                  </a:lnTo>
                  <a:lnTo>
                    <a:pt x="338112" y="332016"/>
                  </a:lnTo>
                  <a:close/>
                </a:path>
                <a:path w="433070" h="522605">
                  <a:moveTo>
                    <a:pt x="235356" y="151384"/>
                  </a:moveTo>
                  <a:lnTo>
                    <a:pt x="197686" y="160126"/>
                  </a:lnTo>
                  <a:lnTo>
                    <a:pt x="166281" y="183311"/>
                  </a:lnTo>
                  <a:lnTo>
                    <a:pt x="141273" y="224961"/>
                  </a:lnTo>
                  <a:lnTo>
                    <a:pt x="132880" y="265709"/>
                  </a:lnTo>
                  <a:lnTo>
                    <a:pt x="132707" y="276567"/>
                  </a:lnTo>
                  <a:lnTo>
                    <a:pt x="132816" y="281686"/>
                  </a:lnTo>
                  <a:lnTo>
                    <a:pt x="318799" y="281686"/>
                  </a:lnTo>
                  <a:lnTo>
                    <a:pt x="322102" y="274320"/>
                  </a:lnTo>
                  <a:lnTo>
                    <a:pt x="328053" y="236220"/>
                  </a:lnTo>
                  <a:lnTo>
                    <a:pt x="319185" y="190735"/>
                  </a:lnTo>
                  <a:lnTo>
                    <a:pt x="299698" y="160718"/>
                  </a:lnTo>
                  <a:lnTo>
                    <a:pt x="274269" y="160718"/>
                  </a:lnTo>
                  <a:lnTo>
                    <a:pt x="270078" y="158648"/>
                  </a:lnTo>
                  <a:lnTo>
                    <a:pt x="240677" y="151549"/>
                  </a:lnTo>
                  <a:lnTo>
                    <a:pt x="235356" y="151384"/>
                  </a:lnTo>
                  <a:close/>
                </a:path>
                <a:path w="433070" h="522605">
                  <a:moveTo>
                    <a:pt x="66332" y="211239"/>
                  </a:moveTo>
                  <a:lnTo>
                    <a:pt x="0" y="211239"/>
                  </a:lnTo>
                  <a:lnTo>
                    <a:pt x="0" y="238899"/>
                  </a:lnTo>
                  <a:lnTo>
                    <a:pt x="64287" y="238899"/>
                  </a:lnTo>
                  <a:lnTo>
                    <a:pt x="64396" y="230596"/>
                  </a:lnTo>
                  <a:lnTo>
                    <a:pt x="64792" y="224070"/>
                  </a:lnTo>
                  <a:lnTo>
                    <a:pt x="65440" y="217618"/>
                  </a:lnTo>
                  <a:lnTo>
                    <a:pt x="66332" y="211239"/>
                  </a:lnTo>
                  <a:close/>
                </a:path>
                <a:path w="433070" h="522605">
                  <a:moveTo>
                    <a:pt x="432892" y="211239"/>
                  </a:moveTo>
                  <a:lnTo>
                    <a:pt x="366560" y="211239"/>
                  </a:lnTo>
                  <a:lnTo>
                    <a:pt x="367449" y="217618"/>
                  </a:lnTo>
                  <a:lnTo>
                    <a:pt x="368093" y="224070"/>
                  </a:lnTo>
                  <a:lnTo>
                    <a:pt x="368485" y="230596"/>
                  </a:lnTo>
                  <a:lnTo>
                    <a:pt x="368604" y="238899"/>
                  </a:lnTo>
                  <a:lnTo>
                    <a:pt x="432892" y="238899"/>
                  </a:lnTo>
                  <a:lnTo>
                    <a:pt x="432892" y="211239"/>
                  </a:lnTo>
                  <a:close/>
                </a:path>
                <a:path w="433070" h="522605">
                  <a:moveTo>
                    <a:pt x="274328" y="138988"/>
                  </a:moveTo>
                  <a:lnTo>
                    <a:pt x="215582" y="138988"/>
                  </a:lnTo>
                  <a:lnTo>
                    <a:pt x="220395" y="139115"/>
                  </a:lnTo>
                  <a:lnTo>
                    <a:pt x="224967" y="139484"/>
                  </a:lnTo>
                  <a:lnTo>
                    <a:pt x="265979" y="154610"/>
                  </a:lnTo>
                  <a:lnTo>
                    <a:pt x="274269" y="160718"/>
                  </a:lnTo>
                  <a:lnTo>
                    <a:pt x="299698" y="160718"/>
                  </a:lnTo>
                  <a:lnTo>
                    <a:pt x="295027" y="153523"/>
                  </a:lnTo>
                  <a:lnTo>
                    <a:pt x="274328" y="138988"/>
                  </a:lnTo>
                  <a:close/>
                </a:path>
                <a:path w="433070" h="522605">
                  <a:moveTo>
                    <a:pt x="72796" y="56134"/>
                  </a:moveTo>
                  <a:lnTo>
                    <a:pt x="53987" y="75704"/>
                  </a:lnTo>
                  <a:lnTo>
                    <a:pt x="105410" y="129171"/>
                  </a:lnTo>
                  <a:lnTo>
                    <a:pt x="110071" y="124215"/>
                  </a:lnTo>
                  <a:lnTo>
                    <a:pt x="114930" y="119470"/>
                  </a:lnTo>
                  <a:lnTo>
                    <a:pt x="119981" y="114946"/>
                  </a:lnTo>
                  <a:lnTo>
                    <a:pt x="125222" y="110655"/>
                  </a:lnTo>
                  <a:lnTo>
                    <a:pt x="72796" y="56134"/>
                  </a:lnTo>
                  <a:close/>
                </a:path>
                <a:path w="433070" h="522605">
                  <a:moveTo>
                    <a:pt x="360095" y="56134"/>
                  </a:moveTo>
                  <a:lnTo>
                    <a:pt x="307670" y="110655"/>
                  </a:lnTo>
                  <a:lnTo>
                    <a:pt x="312900" y="114946"/>
                  </a:lnTo>
                  <a:lnTo>
                    <a:pt x="317952" y="119470"/>
                  </a:lnTo>
                  <a:lnTo>
                    <a:pt x="322816" y="124215"/>
                  </a:lnTo>
                  <a:lnTo>
                    <a:pt x="327482" y="129171"/>
                  </a:lnTo>
                  <a:lnTo>
                    <a:pt x="378904" y="75704"/>
                  </a:lnTo>
                  <a:lnTo>
                    <a:pt x="360095" y="56134"/>
                  </a:lnTo>
                  <a:close/>
                </a:path>
                <a:path w="433070" h="522605">
                  <a:moveTo>
                    <a:pt x="229743" y="0"/>
                  </a:moveTo>
                  <a:lnTo>
                    <a:pt x="203136" y="0"/>
                  </a:lnTo>
                  <a:lnTo>
                    <a:pt x="203136" y="79552"/>
                  </a:lnTo>
                  <a:lnTo>
                    <a:pt x="207518" y="79159"/>
                  </a:lnTo>
                  <a:lnTo>
                    <a:pt x="211963" y="78955"/>
                  </a:lnTo>
                  <a:lnTo>
                    <a:pt x="229743" y="78955"/>
                  </a:lnTo>
                  <a:lnTo>
                    <a:pt x="229743" y="0"/>
                  </a:lnTo>
                  <a:close/>
                </a:path>
                <a:path w="433070" h="522605">
                  <a:moveTo>
                    <a:pt x="229743" y="78955"/>
                  </a:moveTo>
                  <a:lnTo>
                    <a:pt x="220941" y="78955"/>
                  </a:lnTo>
                  <a:lnTo>
                    <a:pt x="225361" y="79159"/>
                  </a:lnTo>
                  <a:lnTo>
                    <a:pt x="229743" y="79552"/>
                  </a:lnTo>
                  <a:lnTo>
                    <a:pt x="229743" y="78955"/>
                  </a:lnTo>
                  <a:close/>
                </a:path>
                <a:path w="433070" h="522605">
                  <a:moveTo>
                    <a:pt x="278523" y="449186"/>
                  </a:moveTo>
                  <a:lnTo>
                    <a:pt x="152527" y="449186"/>
                  </a:lnTo>
                  <a:lnTo>
                    <a:pt x="148882" y="452983"/>
                  </a:lnTo>
                  <a:lnTo>
                    <a:pt x="148882" y="473760"/>
                  </a:lnTo>
                  <a:lnTo>
                    <a:pt x="152527" y="477545"/>
                  </a:lnTo>
                  <a:lnTo>
                    <a:pt x="278485" y="477545"/>
                  </a:lnTo>
                  <a:lnTo>
                    <a:pt x="282130" y="473760"/>
                  </a:lnTo>
                  <a:lnTo>
                    <a:pt x="282131" y="452983"/>
                  </a:lnTo>
                  <a:lnTo>
                    <a:pt x="278523" y="449186"/>
                  </a:lnTo>
                  <a:close/>
                </a:path>
                <a:path w="433070" h="522605">
                  <a:moveTo>
                    <a:pt x="258889" y="494195"/>
                  </a:moveTo>
                  <a:lnTo>
                    <a:pt x="172123" y="494195"/>
                  </a:lnTo>
                  <a:lnTo>
                    <a:pt x="172123" y="515874"/>
                  </a:lnTo>
                  <a:lnTo>
                    <a:pt x="178523" y="522541"/>
                  </a:lnTo>
                  <a:lnTo>
                    <a:pt x="252488" y="522541"/>
                  </a:lnTo>
                  <a:lnTo>
                    <a:pt x="258889" y="515874"/>
                  </a:lnTo>
                  <a:lnTo>
                    <a:pt x="258889" y="494195"/>
                  </a:lnTo>
                  <a:close/>
                </a:path>
              </a:pathLst>
            </a:custGeom>
            <a:solidFill>
              <a:srgbClr val="99C5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126"/>
            <p:cNvSpPr txBox="1"/>
            <p:nvPr/>
          </p:nvSpPr>
          <p:spPr>
            <a:xfrm>
              <a:off x="3512281" y="1779790"/>
              <a:ext cx="349885" cy="13462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800" spc="5" dirty="0">
                  <a:solidFill>
                    <a:srgbClr val="FFFFFF"/>
                  </a:solidFill>
                  <a:latin typeface="Arial"/>
                  <a:cs typeface="Arial"/>
                </a:rPr>
                <a:t>Design</a:t>
              </a:r>
              <a:endParaRPr sz="800">
                <a:latin typeface="Arial"/>
                <a:cs typeface="Arial"/>
              </a:endParaRPr>
            </a:p>
          </p:txBody>
        </p:sp>
      </p:grpSp>
      <p:grpSp>
        <p:nvGrpSpPr>
          <p:cNvPr id="214" name="Group 213"/>
          <p:cNvGrpSpPr/>
          <p:nvPr/>
        </p:nvGrpSpPr>
        <p:grpSpPr>
          <a:xfrm>
            <a:off x="4052728" y="1582527"/>
            <a:ext cx="638810" cy="708101"/>
            <a:chOff x="4190480" y="1330896"/>
            <a:chExt cx="638810" cy="708101"/>
          </a:xfrm>
        </p:grpSpPr>
        <p:sp>
          <p:nvSpPr>
            <p:cNvPr id="215" name="object 127"/>
            <p:cNvSpPr/>
            <p:nvPr/>
          </p:nvSpPr>
          <p:spPr>
            <a:xfrm>
              <a:off x="4231716" y="1661750"/>
              <a:ext cx="556895" cy="0"/>
            </a:xfrm>
            <a:custGeom>
              <a:avLst/>
              <a:gdLst/>
              <a:ahLst/>
              <a:cxnLst/>
              <a:rect l="l" t="t" r="r" b="b"/>
              <a:pathLst>
                <a:path w="556895">
                  <a:moveTo>
                    <a:pt x="0" y="0"/>
                  </a:moveTo>
                  <a:lnTo>
                    <a:pt x="556539" y="0"/>
                  </a:lnTo>
                </a:path>
              </a:pathLst>
            </a:custGeom>
            <a:ln w="50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128"/>
            <p:cNvSpPr/>
            <p:nvPr/>
          </p:nvSpPr>
          <p:spPr>
            <a:xfrm>
              <a:off x="4231716" y="1595647"/>
              <a:ext cx="556895" cy="0"/>
            </a:xfrm>
            <a:custGeom>
              <a:avLst/>
              <a:gdLst/>
              <a:ahLst/>
              <a:cxnLst/>
              <a:rect l="l" t="t" r="r" b="b"/>
              <a:pathLst>
                <a:path w="556895">
                  <a:moveTo>
                    <a:pt x="0" y="0"/>
                  </a:moveTo>
                  <a:lnTo>
                    <a:pt x="556539" y="0"/>
                  </a:lnTo>
                </a:path>
              </a:pathLst>
            </a:custGeom>
            <a:ln w="50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129"/>
            <p:cNvSpPr/>
            <p:nvPr/>
          </p:nvSpPr>
          <p:spPr>
            <a:xfrm>
              <a:off x="4231716" y="1529448"/>
              <a:ext cx="556895" cy="0"/>
            </a:xfrm>
            <a:custGeom>
              <a:avLst/>
              <a:gdLst/>
              <a:ahLst/>
              <a:cxnLst/>
              <a:rect l="l" t="t" r="r" b="b"/>
              <a:pathLst>
                <a:path w="556895">
                  <a:moveTo>
                    <a:pt x="0" y="0"/>
                  </a:moveTo>
                  <a:lnTo>
                    <a:pt x="556539" y="0"/>
                  </a:lnTo>
                </a:path>
              </a:pathLst>
            </a:custGeom>
            <a:ln w="50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130"/>
            <p:cNvSpPr/>
            <p:nvPr/>
          </p:nvSpPr>
          <p:spPr>
            <a:xfrm>
              <a:off x="4231716" y="1463230"/>
              <a:ext cx="556895" cy="0"/>
            </a:xfrm>
            <a:custGeom>
              <a:avLst/>
              <a:gdLst/>
              <a:ahLst/>
              <a:cxnLst/>
              <a:rect l="l" t="t" r="r" b="b"/>
              <a:pathLst>
                <a:path w="556895">
                  <a:moveTo>
                    <a:pt x="0" y="0"/>
                  </a:moveTo>
                  <a:lnTo>
                    <a:pt x="556539" y="0"/>
                  </a:lnTo>
                </a:path>
              </a:pathLst>
            </a:custGeom>
            <a:ln w="50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131"/>
            <p:cNvSpPr/>
            <p:nvPr/>
          </p:nvSpPr>
          <p:spPr>
            <a:xfrm>
              <a:off x="4231716" y="1397120"/>
              <a:ext cx="556895" cy="0"/>
            </a:xfrm>
            <a:custGeom>
              <a:avLst/>
              <a:gdLst/>
              <a:ahLst/>
              <a:cxnLst/>
              <a:rect l="l" t="t" r="r" b="b"/>
              <a:pathLst>
                <a:path w="556895">
                  <a:moveTo>
                    <a:pt x="0" y="0"/>
                  </a:moveTo>
                  <a:lnTo>
                    <a:pt x="556539" y="0"/>
                  </a:lnTo>
                </a:path>
              </a:pathLst>
            </a:custGeom>
            <a:ln w="50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132"/>
            <p:cNvSpPr/>
            <p:nvPr/>
          </p:nvSpPr>
          <p:spPr>
            <a:xfrm>
              <a:off x="4695469" y="1330896"/>
              <a:ext cx="0" cy="397510"/>
            </a:xfrm>
            <a:custGeom>
              <a:avLst/>
              <a:gdLst/>
              <a:ahLst/>
              <a:cxnLst/>
              <a:rect l="l" t="t" r="r" b="b"/>
              <a:pathLst>
                <a:path h="397510">
                  <a:moveTo>
                    <a:pt x="0" y="0"/>
                  </a:moveTo>
                  <a:lnTo>
                    <a:pt x="0" y="397065"/>
                  </a:lnTo>
                </a:path>
              </a:pathLst>
            </a:custGeom>
            <a:ln w="52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133"/>
            <p:cNvSpPr/>
            <p:nvPr/>
          </p:nvSpPr>
          <p:spPr>
            <a:xfrm>
              <a:off x="4602784" y="1330896"/>
              <a:ext cx="0" cy="397510"/>
            </a:xfrm>
            <a:custGeom>
              <a:avLst/>
              <a:gdLst/>
              <a:ahLst/>
              <a:cxnLst/>
              <a:rect l="l" t="t" r="r" b="b"/>
              <a:pathLst>
                <a:path h="397510">
                  <a:moveTo>
                    <a:pt x="0" y="0"/>
                  </a:moveTo>
                  <a:lnTo>
                    <a:pt x="0" y="397065"/>
                  </a:lnTo>
                </a:path>
              </a:pathLst>
            </a:custGeom>
            <a:ln w="52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134"/>
            <p:cNvSpPr/>
            <p:nvPr/>
          </p:nvSpPr>
          <p:spPr>
            <a:xfrm>
              <a:off x="4509966" y="1330896"/>
              <a:ext cx="0" cy="397510"/>
            </a:xfrm>
            <a:custGeom>
              <a:avLst/>
              <a:gdLst/>
              <a:ahLst/>
              <a:cxnLst/>
              <a:rect l="l" t="t" r="r" b="b"/>
              <a:pathLst>
                <a:path h="397510">
                  <a:moveTo>
                    <a:pt x="0" y="0"/>
                  </a:moveTo>
                  <a:lnTo>
                    <a:pt x="0" y="397065"/>
                  </a:lnTo>
                </a:path>
              </a:pathLst>
            </a:custGeom>
            <a:ln w="51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135"/>
            <p:cNvSpPr/>
            <p:nvPr/>
          </p:nvSpPr>
          <p:spPr>
            <a:xfrm>
              <a:off x="4417180" y="1330896"/>
              <a:ext cx="0" cy="397510"/>
            </a:xfrm>
            <a:custGeom>
              <a:avLst/>
              <a:gdLst/>
              <a:ahLst/>
              <a:cxnLst/>
              <a:rect l="l" t="t" r="r" b="b"/>
              <a:pathLst>
                <a:path h="397510">
                  <a:moveTo>
                    <a:pt x="0" y="0"/>
                  </a:moveTo>
                  <a:lnTo>
                    <a:pt x="0" y="397065"/>
                  </a:lnTo>
                </a:path>
              </a:pathLst>
            </a:custGeom>
            <a:ln w="51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136"/>
            <p:cNvSpPr/>
            <p:nvPr/>
          </p:nvSpPr>
          <p:spPr>
            <a:xfrm>
              <a:off x="4324515" y="1330896"/>
              <a:ext cx="0" cy="397510"/>
            </a:xfrm>
            <a:custGeom>
              <a:avLst/>
              <a:gdLst/>
              <a:ahLst/>
              <a:cxnLst/>
              <a:rect l="l" t="t" r="r" b="b"/>
              <a:pathLst>
                <a:path h="397510">
                  <a:moveTo>
                    <a:pt x="0" y="0"/>
                  </a:moveTo>
                  <a:lnTo>
                    <a:pt x="0" y="397065"/>
                  </a:lnTo>
                </a:path>
              </a:pathLst>
            </a:custGeom>
            <a:ln w="52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137"/>
            <p:cNvSpPr/>
            <p:nvPr/>
          </p:nvSpPr>
          <p:spPr>
            <a:xfrm>
              <a:off x="4223397" y="1727835"/>
              <a:ext cx="573405" cy="0"/>
            </a:xfrm>
            <a:custGeom>
              <a:avLst/>
              <a:gdLst/>
              <a:ahLst/>
              <a:cxnLst/>
              <a:rect l="l" t="t" r="r" b="b"/>
              <a:pathLst>
                <a:path w="573404">
                  <a:moveTo>
                    <a:pt x="0" y="0"/>
                  </a:moveTo>
                  <a:lnTo>
                    <a:pt x="573176" y="0"/>
                  </a:lnTo>
                </a:path>
              </a:pathLst>
            </a:custGeom>
            <a:ln w="1651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138"/>
            <p:cNvSpPr/>
            <p:nvPr/>
          </p:nvSpPr>
          <p:spPr>
            <a:xfrm>
              <a:off x="4231709" y="1338580"/>
              <a:ext cx="0" cy="381000"/>
            </a:xfrm>
            <a:custGeom>
              <a:avLst/>
              <a:gdLst/>
              <a:ahLst/>
              <a:cxnLst/>
              <a:rect l="l" t="t" r="r" b="b"/>
              <a:pathLst>
                <a:path h="381000">
                  <a:moveTo>
                    <a:pt x="0" y="0"/>
                  </a:moveTo>
                  <a:lnTo>
                    <a:pt x="0" y="381000"/>
                  </a:lnTo>
                </a:path>
              </a:pathLst>
            </a:custGeom>
            <a:ln w="166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139"/>
            <p:cNvSpPr/>
            <p:nvPr/>
          </p:nvSpPr>
          <p:spPr>
            <a:xfrm>
              <a:off x="4223397" y="1330960"/>
              <a:ext cx="573405" cy="0"/>
            </a:xfrm>
            <a:custGeom>
              <a:avLst/>
              <a:gdLst/>
              <a:ahLst/>
              <a:cxnLst/>
              <a:rect l="l" t="t" r="r" b="b"/>
              <a:pathLst>
                <a:path w="573404">
                  <a:moveTo>
                    <a:pt x="0" y="0"/>
                  </a:moveTo>
                  <a:lnTo>
                    <a:pt x="573176" y="0"/>
                  </a:lnTo>
                </a:path>
              </a:pathLst>
            </a:custGeom>
            <a:ln w="152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140"/>
            <p:cNvSpPr/>
            <p:nvPr/>
          </p:nvSpPr>
          <p:spPr>
            <a:xfrm>
              <a:off x="4788255" y="1338999"/>
              <a:ext cx="0" cy="381000"/>
            </a:xfrm>
            <a:custGeom>
              <a:avLst/>
              <a:gdLst/>
              <a:ahLst/>
              <a:cxnLst/>
              <a:rect l="l" t="t" r="r" b="b"/>
              <a:pathLst>
                <a:path h="381000">
                  <a:moveTo>
                    <a:pt x="0" y="0"/>
                  </a:moveTo>
                  <a:lnTo>
                    <a:pt x="0" y="380885"/>
                  </a:lnTo>
                </a:path>
              </a:pathLst>
            </a:custGeom>
            <a:ln w="166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141"/>
            <p:cNvSpPr/>
            <p:nvPr/>
          </p:nvSpPr>
          <p:spPr>
            <a:xfrm>
              <a:off x="4231713" y="1430279"/>
              <a:ext cx="556895" cy="175895"/>
            </a:xfrm>
            <a:custGeom>
              <a:avLst/>
              <a:gdLst/>
              <a:ahLst/>
              <a:cxnLst/>
              <a:rect l="l" t="t" r="r" b="b"/>
              <a:pathLst>
                <a:path w="556895" h="175894">
                  <a:moveTo>
                    <a:pt x="0" y="0"/>
                  </a:moveTo>
                  <a:lnTo>
                    <a:pt x="0" y="16154"/>
                  </a:lnTo>
                  <a:lnTo>
                    <a:pt x="14894" y="22632"/>
                  </a:lnTo>
                  <a:lnTo>
                    <a:pt x="27304" y="39624"/>
                  </a:lnTo>
                  <a:lnTo>
                    <a:pt x="38005" y="63463"/>
                  </a:lnTo>
                  <a:lnTo>
                    <a:pt x="47769" y="90487"/>
                  </a:lnTo>
                  <a:lnTo>
                    <a:pt x="59109" y="121510"/>
                  </a:lnTo>
                  <a:lnTo>
                    <a:pt x="72343" y="148872"/>
                  </a:lnTo>
                  <a:lnTo>
                    <a:pt x="89174" y="168372"/>
                  </a:lnTo>
                  <a:lnTo>
                    <a:pt x="111302" y="175806"/>
                  </a:lnTo>
                  <a:lnTo>
                    <a:pt x="133430" y="168372"/>
                  </a:lnTo>
                  <a:lnTo>
                    <a:pt x="140976" y="159626"/>
                  </a:lnTo>
                  <a:lnTo>
                    <a:pt x="111302" y="159626"/>
                  </a:lnTo>
                  <a:lnTo>
                    <a:pt x="96402" y="153151"/>
                  </a:lnTo>
                  <a:lnTo>
                    <a:pt x="83989" y="136166"/>
                  </a:lnTo>
                  <a:lnTo>
                    <a:pt x="73289" y="112327"/>
                  </a:lnTo>
                  <a:lnTo>
                    <a:pt x="63525" y="85293"/>
                  </a:lnTo>
                  <a:lnTo>
                    <a:pt x="52183" y="54274"/>
                  </a:lnTo>
                  <a:lnTo>
                    <a:pt x="38949" y="26920"/>
                  </a:lnTo>
                  <a:lnTo>
                    <a:pt x="22122" y="7429"/>
                  </a:lnTo>
                  <a:lnTo>
                    <a:pt x="0" y="0"/>
                  </a:lnTo>
                  <a:close/>
                </a:path>
                <a:path w="556895" h="175894">
                  <a:moveTo>
                    <a:pt x="252268" y="16154"/>
                  </a:moveTo>
                  <a:lnTo>
                    <a:pt x="222605" y="16154"/>
                  </a:lnTo>
                  <a:lnTo>
                    <a:pt x="237505" y="22632"/>
                  </a:lnTo>
                  <a:lnTo>
                    <a:pt x="249918" y="39624"/>
                  </a:lnTo>
                  <a:lnTo>
                    <a:pt x="260623" y="63463"/>
                  </a:lnTo>
                  <a:lnTo>
                    <a:pt x="270400" y="90487"/>
                  </a:lnTo>
                  <a:lnTo>
                    <a:pt x="281733" y="121510"/>
                  </a:lnTo>
                  <a:lnTo>
                    <a:pt x="294962" y="148872"/>
                  </a:lnTo>
                  <a:lnTo>
                    <a:pt x="311787" y="168372"/>
                  </a:lnTo>
                  <a:lnTo>
                    <a:pt x="333908" y="175806"/>
                  </a:lnTo>
                  <a:lnTo>
                    <a:pt x="356037" y="168372"/>
                  </a:lnTo>
                  <a:lnTo>
                    <a:pt x="363586" y="159626"/>
                  </a:lnTo>
                  <a:lnTo>
                    <a:pt x="333908" y="159626"/>
                  </a:lnTo>
                  <a:lnTo>
                    <a:pt x="319015" y="153151"/>
                  </a:lnTo>
                  <a:lnTo>
                    <a:pt x="306604" y="136166"/>
                  </a:lnTo>
                  <a:lnTo>
                    <a:pt x="295901" y="112327"/>
                  </a:lnTo>
                  <a:lnTo>
                    <a:pt x="286131" y="85293"/>
                  </a:lnTo>
                  <a:lnTo>
                    <a:pt x="274796" y="54274"/>
                  </a:lnTo>
                  <a:lnTo>
                    <a:pt x="261564" y="26920"/>
                  </a:lnTo>
                  <a:lnTo>
                    <a:pt x="252268" y="16154"/>
                  </a:lnTo>
                  <a:close/>
                </a:path>
                <a:path w="556895" h="175894">
                  <a:moveTo>
                    <a:pt x="474891" y="16154"/>
                  </a:moveTo>
                  <a:lnTo>
                    <a:pt x="445236" y="16154"/>
                  </a:lnTo>
                  <a:lnTo>
                    <a:pt x="460136" y="22632"/>
                  </a:lnTo>
                  <a:lnTo>
                    <a:pt x="472549" y="39624"/>
                  </a:lnTo>
                  <a:lnTo>
                    <a:pt x="483250" y="63463"/>
                  </a:lnTo>
                  <a:lnTo>
                    <a:pt x="493014" y="90487"/>
                  </a:lnTo>
                  <a:lnTo>
                    <a:pt x="504354" y="121510"/>
                  </a:lnTo>
                  <a:lnTo>
                    <a:pt x="517585" y="148872"/>
                  </a:lnTo>
                  <a:lnTo>
                    <a:pt x="534412" y="168372"/>
                  </a:lnTo>
                  <a:lnTo>
                    <a:pt x="556539" y="175806"/>
                  </a:lnTo>
                  <a:lnTo>
                    <a:pt x="556539" y="159626"/>
                  </a:lnTo>
                  <a:lnTo>
                    <a:pt x="541646" y="153151"/>
                  </a:lnTo>
                  <a:lnTo>
                    <a:pt x="529237" y="136166"/>
                  </a:lnTo>
                  <a:lnTo>
                    <a:pt x="518538" y="112327"/>
                  </a:lnTo>
                  <a:lnTo>
                    <a:pt x="508774" y="85293"/>
                  </a:lnTo>
                  <a:lnTo>
                    <a:pt x="497425" y="54274"/>
                  </a:lnTo>
                  <a:lnTo>
                    <a:pt x="484187" y="26920"/>
                  </a:lnTo>
                  <a:lnTo>
                    <a:pt x="474891" y="16154"/>
                  </a:lnTo>
                  <a:close/>
                </a:path>
                <a:path w="556895" h="175894">
                  <a:moveTo>
                    <a:pt x="222605" y="0"/>
                  </a:moveTo>
                  <a:lnTo>
                    <a:pt x="183654" y="26920"/>
                  </a:lnTo>
                  <a:lnTo>
                    <a:pt x="159067" y="85293"/>
                  </a:lnTo>
                  <a:lnTo>
                    <a:pt x="149303" y="112327"/>
                  </a:lnTo>
                  <a:lnTo>
                    <a:pt x="138604" y="136166"/>
                  </a:lnTo>
                  <a:lnTo>
                    <a:pt x="126195" y="153151"/>
                  </a:lnTo>
                  <a:lnTo>
                    <a:pt x="111302" y="159626"/>
                  </a:lnTo>
                  <a:lnTo>
                    <a:pt x="140976" y="159626"/>
                  </a:lnTo>
                  <a:lnTo>
                    <a:pt x="150256" y="148870"/>
                  </a:lnTo>
                  <a:lnTo>
                    <a:pt x="163484" y="121504"/>
                  </a:lnTo>
                  <a:lnTo>
                    <a:pt x="174820" y="90474"/>
                  </a:lnTo>
                  <a:lnTo>
                    <a:pt x="184588" y="63453"/>
                  </a:lnTo>
                  <a:lnTo>
                    <a:pt x="195292" y="39617"/>
                  </a:lnTo>
                  <a:lnTo>
                    <a:pt x="207705" y="22630"/>
                  </a:lnTo>
                  <a:lnTo>
                    <a:pt x="222605" y="16154"/>
                  </a:lnTo>
                  <a:lnTo>
                    <a:pt x="252268" y="16154"/>
                  </a:lnTo>
                  <a:lnTo>
                    <a:pt x="244734" y="7429"/>
                  </a:lnTo>
                  <a:lnTo>
                    <a:pt x="222605" y="0"/>
                  </a:lnTo>
                  <a:close/>
                </a:path>
                <a:path w="556895" h="175894">
                  <a:moveTo>
                    <a:pt x="445236" y="0"/>
                  </a:moveTo>
                  <a:lnTo>
                    <a:pt x="406269" y="26920"/>
                  </a:lnTo>
                  <a:lnTo>
                    <a:pt x="381685" y="85293"/>
                  </a:lnTo>
                  <a:lnTo>
                    <a:pt x="371922" y="112327"/>
                  </a:lnTo>
                  <a:lnTo>
                    <a:pt x="361221" y="136166"/>
                  </a:lnTo>
                  <a:lnTo>
                    <a:pt x="348808" y="153151"/>
                  </a:lnTo>
                  <a:lnTo>
                    <a:pt x="333908" y="159626"/>
                  </a:lnTo>
                  <a:lnTo>
                    <a:pt x="363586" y="159626"/>
                  </a:lnTo>
                  <a:lnTo>
                    <a:pt x="372869" y="148870"/>
                  </a:lnTo>
                  <a:lnTo>
                    <a:pt x="386106" y="121504"/>
                  </a:lnTo>
                  <a:lnTo>
                    <a:pt x="397451" y="90474"/>
                  </a:lnTo>
                  <a:lnTo>
                    <a:pt x="407217" y="63453"/>
                  </a:lnTo>
                  <a:lnTo>
                    <a:pt x="417921" y="39617"/>
                  </a:lnTo>
                  <a:lnTo>
                    <a:pt x="430339" y="22630"/>
                  </a:lnTo>
                  <a:lnTo>
                    <a:pt x="445236" y="16154"/>
                  </a:lnTo>
                  <a:lnTo>
                    <a:pt x="474891" y="16154"/>
                  </a:lnTo>
                  <a:lnTo>
                    <a:pt x="467358" y="7429"/>
                  </a:lnTo>
                  <a:lnTo>
                    <a:pt x="4452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142"/>
            <p:cNvSpPr txBox="1"/>
            <p:nvPr/>
          </p:nvSpPr>
          <p:spPr>
            <a:xfrm>
              <a:off x="4190480" y="1776742"/>
              <a:ext cx="638810" cy="2622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19380" marR="5080" indent="-107314">
                <a:lnSpc>
                  <a:spcPct val="102499"/>
                </a:lnSpc>
              </a:pPr>
              <a:r>
                <a:rPr sz="800" spc="5" dirty="0">
                  <a:solidFill>
                    <a:srgbClr val="FFFFFF"/>
                  </a:solidFill>
                  <a:latin typeface="Arial"/>
                  <a:cs typeface="Arial"/>
                </a:rPr>
                <a:t>Development  </a:t>
              </a:r>
              <a:r>
                <a:rPr sz="800" spc="-10" dirty="0">
                  <a:solidFill>
                    <a:srgbClr val="FFFFFF"/>
                  </a:solidFill>
                  <a:latin typeface="Arial"/>
                  <a:cs typeface="Arial"/>
                </a:rPr>
                <a:t>Test-bed</a:t>
              </a:r>
              <a:endParaRPr sz="800" dirty="0">
                <a:latin typeface="Arial"/>
                <a:cs typeface="Arial"/>
              </a:endParaRPr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4872356" y="1562994"/>
            <a:ext cx="441793" cy="715108"/>
            <a:chOff x="5159909" y="1323889"/>
            <a:chExt cx="441793" cy="715108"/>
          </a:xfrm>
        </p:grpSpPr>
        <p:sp>
          <p:nvSpPr>
            <p:cNvPr id="257" name="object 143"/>
            <p:cNvSpPr/>
            <p:nvPr/>
          </p:nvSpPr>
          <p:spPr>
            <a:xfrm>
              <a:off x="5168375" y="1323889"/>
              <a:ext cx="401955" cy="411480"/>
            </a:xfrm>
            <a:custGeom>
              <a:avLst/>
              <a:gdLst/>
              <a:ahLst/>
              <a:cxnLst/>
              <a:rect l="l" t="t" r="r" b="b"/>
              <a:pathLst>
                <a:path w="401954" h="411480">
                  <a:moveTo>
                    <a:pt x="355752" y="0"/>
                  </a:moveTo>
                  <a:lnTo>
                    <a:pt x="45897" y="0"/>
                  </a:lnTo>
                  <a:lnTo>
                    <a:pt x="41859" y="939"/>
                  </a:lnTo>
                  <a:lnTo>
                    <a:pt x="37630" y="1422"/>
                  </a:lnTo>
                  <a:lnTo>
                    <a:pt x="4201" y="30901"/>
                  </a:lnTo>
                  <a:lnTo>
                    <a:pt x="292" y="45808"/>
                  </a:lnTo>
                  <a:lnTo>
                    <a:pt x="127" y="46393"/>
                  </a:lnTo>
                  <a:lnTo>
                    <a:pt x="0" y="46964"/>
                  </a:lnTo>
                  <a:lnTo>
                    <a:pt x="0" y="364134"/>
                  </a:lnTo>
                  <a:lnTo>
                    <a:pt x="647" y="367334"/>
                  </a:lnTo>
                  <a:lnTo>
                    <a:pt x="1104" y="370573"/>
                  </a:lnTo>
                  <a:lnTo>
                    <a:pt x="30020" y="406739"/>
                  </a:lnTo>
                  <a:lnTo>
                    <a:pt x="44894" y="410794"/>
                  </a:lnTo>
                  <a:lnTo>
                    <a:pt x="45389" y="410972"/>
                  </a:lnTo>
                  <a:lnTo>
                    <a:pt x="355752" y="411098"/>
                  </a:lnTo>
                  <a:lnTo>
                    <a:pt x="356882" y="410845"/>
                  </a:lnTo>
                  <a:lnTo>
                    <a:pt x="361365" y="409702"/>
                  </a:lnTo>
                  <a:lnTo>
                    <a:pt x="365442" y="409130"/>
                  </a:lnTo>
                  <a:lnTo>
                    <a:pt x="399308" y="374658"/>
                  </a:lnTo>
                  <a:lnTo>
                    <a:pt x="401416" y="359575"/>
                  </a:lnTo>
                  <a:lnTo>
                    <a:pt x="50368" y="359575"/>
                  </a:lnTo>
                  <a:lnTo>
                    <a:pt x="50368" y="51561"/>
                  </a:lnTo>
                  <a:lnTo>
                    <a:pt x="360913" y="51561"/>
                  </a:lnTo>
                  <a:lnTo>
                    <a:pt x="393001" y="22796"/>
                  </a:lnTo>
                  <a:lnTo>
                    <a:pt x="358990" y="685"/>
                  </a:lnTo>
                  <a:lnTo>
                    <a:pt x="355752" y="0"/>
                  </a:lnTo>
                  <a:close/>
                </a:path>
                <a:path w="401954" h="411480">
                  <a:moveTo>
                    <a:pt x="401434" y="170662"/>
                  </a:moveTo>
                  <a:lnTo>
                    <a:pt x="400761" y="171234"/>
                  </a:lnTo>
                  <a:lnTo>
                    <a:pt x="400291" y="171551"/>
                  </a:lnTo>
                  <a:lnTo>
                    <a:pt x="351866" y="215074"/>
                  </a:lnTo>
                  <a:lnTo>
                    <a:pt x="351332" y="216230"/>
                  </a:lnTo>
                  <a:lnTo>
                    <a:pt x="351358" y="359575"/>
                  </a:lnTo>
                  <a:lnTo>
                    <a:pt x="401416" y="359575"/>
                  </a:lnTo>
                  <a:lnTo>
                    <a:pt x="401434" y="170662"/>
                  </a:lnTo>
                  <a:close/>
                </a:path>
                <a:path w="401954" h="411480">
                  <a:moveTo>
                    <a:pt x="360913" y="51561"/>
                  </a:moveTo>
                  <a:lnTo>
                    <a:pt x="351421" y="51561"/>
                  </a:lnTo>
                  <a:lnTo>
                    <a:pt x="351421" y="60071"/>
                  </a:lnTo>
                  <a:lnTo>
                    <a:pt x="360913" y="51561"/>
                  </a:lnTo>
                  <a:close/>
                </a:path>
              </a:pathLst>
            </a:custGeom>
            <a:solidFill>
              <a:srgbClr val="99C5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144"/>
            <p:cNvSpPr/>
            <p:nvPr/>
          </p:nvSpPr>
          <p:spPr>
            <a:xfrm>
              <a:off x="5253087" y="1382201"/>
              <a:ext cx="348615" cy="267335"/>
            </a:xfrm>
            <a:custGeom>
              <a:avLst/>
              <a:gdLst/>
              <a:ahLst/>
              <a:cxnLst/>
              <a:rect l="l" t="t" r="r" b="b"/>
              <a:pathLst>
                <a:path w="348614" h="267335">
                  <a:moveTo>
                    <a:pt x="51168" y="92087"/>
                  </a:moveTo>
                  <a:lnTo>
                    <a:pt x="0" y="138099"/>
                  </a:lnTo>
                  <a:lnTo>
                    <a:pt x="110731" y="267131"/>
                  </a:lnTo>
                  <a:lnTo>
                    <a:pt x="221015" y="167919"/>
                  </a:lnTo>
                  <a:lnTo>
                    <a:pt x="116268" y="167919"/>
                  </a:lnTo>
                  <a:lnTo>
                    <a:pt x="51168" y="92087"/>
                  </a:lnTo>
                  <a:close/>
                </a:path>
                <a:path w="348614" h="267335">
                  <a:moveTo>
                    <a:pt x="302933" y="0"/>
                  </a:moveTo>
                  <a:lnTo>
                    <a:pt x="116268" y="167919"/>
                  </a:lnTo>
                  <a:lnTo>
                    <a:pt x="221015" y="167919"/>
                  </a:lnTo>
                  <a:lnTo>
                    <a:pt x="348564" y="53174"/>
                  </a:lnTo>
                  <a:lnTo>
                    <a:pt x="302933" y="0"/>
                  </a:lnTo>
                  <a:close/>
                </a:path>
              </a:pathLst>
            </a:custGeom>
            <a:solidFill>
              <a:srgbClr val="99C5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145"/>
            <p:cNvSpPr txBox="1"/>
            <p:nvPr/>
          </p:nvSpPr>
          <p:spPr>
            <a:xfrm>
              <a:off x="5159909" y="1776742"/>
              <a:ext cx="424815" cy="2622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 indent="9525">
                <a:lnSpc>
                  <a:spcPct val="102499"/>
                </a:lnSpc>
              </a:pPr>
              <a:r>
                <a:rPr sz="800" spc="10" dirty="0">
                  <a:solidFill>
                    <a:srgbClr val="FFFFFF"/>
                  </a:solidFill>
                  <a:latin typeface="Arial"/>
                  <a:cs typeface="Arial"/>
                </a:rPr>
                <a:t>Pass-o</a:t>
              </a:r>
              <a:r>
                <a:rPr sz="800" spc="-10" dirty="0">
                  <a:solidFill>
                    <a:srgbClr val="FFFFFF"/>
                  </a:solidFill>
                  <a:latin typeface="Arial"/>
                  <a:cs typeface="Arial"/>
                </a:rPr>
                <a:t>f</a:t>
              </a:r>
              <a:r>
                <a:rPr sz="800" spc="5" dirty="0">
                  <a:solidFill>
                    <a:srgbClr val="FFFFFF"/>
                  </a:solidFill>
                  <a:latin typeface="Arial"/>
                  <a:cs typeface="Arial"/>
                </a:rPr>
                <a:t>f  </a:t>
              </a:r>
              <a:r>
                <a:rPr sz="800" spc="-85" dirty="0">
                  <a:solidFill>
                    <a:srgbClr val="FFFFFF"/>
                  </a:solidFill>
                  <a:latin typeface="Arial"/>
                  <a:cs typeface="Arial"/>
                </a:rPr>
                <a:t>T</a:t>
              </a:r>
              <a:r>
                <a:rPr sz="800" dirty="0">
                  <a:solidFill>
                    <a:srgbClr val="FFFFFF"/>
                  </a:solidFill>
                  <a:latin typeface="Arial"/>
                  <a:cs typeface="Arial"/>
                </a:rPr>
                <a:t>est-bed</a:t>
              </a:r>
              <a:endParaRPr sz="800">
                <a:latin typeface="Arial"/>
                <a:cs typeface="Arial"/>
              </a:endParaRPr>
            </a:p>
          </p:txBody>
        </p:sp>
      </p:grpSp>
      <p:sp>
        <p:nvSpPr>
          <p:cNvPr id="262" name="object 2"/>
          <p:cNvSpPr txBox="1"/>
          <p:nvPr/>
        </p:nvSpPr>
        <p:spPr>
          <a:xfrm>
            <a:off x="3627891" y="1309362"/>
            <a:ext cx="1619666" cy="1449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495" algn="ctr">
              <a:lnSpc>
                <a:spcPts val="885"/>
              </a:lnSpc>
            </a:pPr>
            <a:r>
              <a:rPr lang="en-GB" sz="2000" b="1" spc="5" dirty="0">
                <a:solidFill>
                  <a:srgbClr val="FFFFFF"/>
                </a:solidFill>
                <a:latin typeface="Arial"/>
                <a:cs typeface="Arial"/>
              </a:rPr>
              <a:t>Design Data</a:t>
            </a:r>
            <a:endParaRPr sz="2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63" name="object 49"/>
          <p:cNvSpPr/>
          <p:nvPr/>
        </p:nvSpPr>
        <p:spPr>
          <a:xfrm>
            <a:off x="6074626" y="3167194"/>
            <a:ext cx="599403" cy="248344"/>
          </a:xfrm>
          <a:custGeom>
            <a:avLst/>
            <a:gdLst/>
            <a:ahLst/>
            <a:cxnLst/>
            <a:rect l="l" t="t" r="r" b="b"/>
            <a:pathLst>
              <a:path w="678179" h="311785">
                <a:moveTo>
                  <a:pt x="338366" y="0"/>
                </a:moveTo>
                <a:lnTo>
                  <a:pt x="172427" y="117728"/>
                </a:lnTo>
                <a:lnTo>
                  <a:pt x="0" y="117728"/>
                </a:lnTo>
                <a:lnTo>
                  <a:pt x="0" y="311378"/>
                </a:lnTo>
                <a:lnTo>
                  <a:pt x="677951" y="311378"/>
                </a:lnTo>
                <a:lnTo>
                  <a:pt x="677889" y="283756"/>
                </a:lnTo>
                <a:lnTo>
                  <a:pt x="174612" y="283756"/>
                </a:lnTo>
                <a:lnTo>
                  <a:pt x="174612" y="236474"/>
                </a:lnTo>
                <a:lnTo>
                  <a:pt x="677783" y="236474"/>
                </a:lnTo>
                <a:lnTo>
                  <a:pt x="677712" y="204952"/>
                </a:lnTo>
                <a:lnTo>
                  <a:pt x="174612" y="204952"/>
                </a:lnTo>
                <a:lnTo>
                  <a:pt x="174612" y="157670"/>
                </a:lnTo>
                <a:lnTo>
                  <a:pt x="677606" y="157670"/>
                </a:lnTo>
                <a:lnTo>
                  <a:pt x="677535" y="126161"/>
                </a:lnTo>
                <a:lnTo>
                  <a:pt x="254673" y="126161"/>
                </a:lnTo>
                <a:lnTo>
                  <a:pt x="254673" y="78854"/>
                </a:lnTo>
                <a:lnTo>
                  <a:pt x="338366" y="78854"/>
                </a:lnTo>
                <a:lnTo>
                  <a:pt x="338366" y="0"/>
                </a:lnTo>
                <a:close/>
              </a:path>
              <a:path w="678179" h="311785">
                <a:moveTo>
                  <a:pt x="254673" y="236474"/>
                </a:moveTo>
                <a:lnTo>
                  <a:pt x="216636" y="236474"/>
                </a:lnTo>
                <a:lnTo>
                  <a:pt x="216636" y="283756"/>
                </a:lnTo>
                <a:lnTo>
                  <a:pt x="254673" y="283756"/>
                </a:lnTo>
                <a:lnTo>
                  <a:pt x="254673" y="236474"/>
                </a:lnTo>
                <a:close/>
              </a:path>
              <a:path w="678179" h="311785">
                <a:moveTo>
                  <a:pt x="348056" y="236474"/>
                </a:moveTo>
                <a:lnTo>
                  <a:pt x="296697" y="236474"/>
                </a:lnTo>
                <a:lnTo>
                  <a:pt x="296697" y="283756"/>
                </a:lnTo>
                <a:lnTo>
                  <a:pt x="348056" y="283756"/>
                </a:lnTo>
                <a:lnTo>
                  <a:pt x="348056" y="236474"/>
                </a:lnTo>
                <a:close/>
              </a:path>
              <a:path w="678179" h="311785">
                <a:moveTo>
                  <a:pt x="428104" y="236474"/>
                </a:moveTo>
                <a:lnTo>
                  <a:pt x="390093" y="236474"/>
                </a:lnTo>
                <a:lnTo>
                  <a:pt x="390093" y="283756"/>
                </a:lnTo>
                <a:lnTo>
                  <a:pt x="428104" y="283756"/>
                </a:lnTo>
                <a:lnTo>
                  <a:pt x="428104" y="236474"/>
                </a:lnTo>
                <a:close/>
              </a:path>
              <a:path w="678179" h="311785">
                <a:moveTo>
                  <a:pt x="521512" y="236474"/>
                </a:moveTo>
                <a:lnTo>
                  <a:pt x="470141" y="236474"/>
                </a:lnTo>
                <a:lnTo>
                  <a:pt x="470141" y="283756"/>
                </a:lnTo>
                <a:lnTo>
                  <a:pt x="521512" y="283756"/>
                </a:lnTo>
                <a:lnTo>
                  <a:pt x="521512" y="236474"/>
                </a:lnTo>
                <a:close/>
              </a:path>
              <a:path w="678179" h="311785">
                <a:moveTo>
                  <a:pt x="601560" y="236474"/>
                </a:moveTo>
                <a:lnTo>
                  <a:pt x="563537" y="236474"/>
                </a:lnTo>
                <a:lnTo>
                  <a:pt x="563537" y="283756"/>
                </a:lnTo>
                <a:lnTo>
                  <a:pt x="601560" y="283756"/>
                </a:lnTo>
                <a:lnTo>
                  <a:pt x="601560" y="236474"/>
                </a:lnTo>
                <a:close/>
              </a:path>
              <a:path w="678179" h="311785">
                <a:moveTo>
                  <a:pt x="677783" y="236474"/>
                </a:moveTo>
                <a:lnTo>
                  <a:pt x="643597" y="236474"/>
                </a:lnTo>
                <a:lnTo>
                  <a:pt x="643597" y="283756"/>
                </a:lnTo>
                <a:lnTo>
                  <a:pt x="677889" y="283756"/>
                </a:lnTo>
                <a:lnTo>
                  <a:pt x="677783" y="236474"/>
                </a:lnTo>
                <a:close/>
              </a:path>
              <a:path w="678179" h="311785">
                <a:moveTo>
                  <a:pt x="254673" y="157670"/>
                </a:moveTo>
                <a:lnTo>
                  <a:pt x="216636" y="157670"/>
                </a:lnTo>
                <a:lnTo>
                  <a:pt x="216636" y="204952"/>
                </a:lnTo>
                <a:lnTo>
                  <a:pt x="254673" y="204952"/>
                </a:lnTo>
                <a:lnTo>
                  <a:pt x="254673" y="157670"/>
                </a:lnTo>
                <a:close/>
              </a:path>
              <a:path w="678179" h="311785">
                <a:moveTo>
                  <a:pt x="348056" y="157670"/>
                </a:moveTo>
                <a:lnTo>
                  <a:pt x="296697" y="157670"/>
                </a:lnTo>
                <a:lnTo>
                  <a:pt x="296697" y="204952"/>
                </a:lnTo>
                <a:lnTo>
                  <a:pt x="348056" y="204952"/>
                </a:lnTo>
                <a:lnTo>
                  <a:pt x="348056" y="157670"/>
                </a:lnTo>
                <a:close/>
              </a:path>
              <a:path w="678179" h="311785">
                <a:moveTo>
                  <a:pt x="428104" y="157670"/>
                </a:moveTo>
                <a:lnTo>
                  <a:pt x="390093" y="157670"/>
                </a:lnTo>
                <a:lnTo>
                  <a:pt x="390093" y="204952"/>
                </a:lnTo>
                <a:lnTo>
                  <a:pt x="428104" y="204952"/>
                </a:lnTo>
                <a:lnTo>
                  <a:pt x="428104" y="157670"/>
                </a:lnTo>
                <a:close/>
              </a:path>
              <a:path w="678179" h="311785">
                <a:moveTo>
                  <a:pt x="521512" y="157670"/>
                </a:moveTo>
                <a:lnTo>
                  <a:pt x="470141" y="157670"/>
                </a:lnTo>
                <a:lnTo>
                  <a:pt x="470141" y="204952"/>
                </a:lnTo>
                <a:lnTo>
                  <a:pt x="521512" y="204952"/>
                </a:lnTo>
                <a:lnTo>
                  <a:pt x="521512" y="157670"/>
                </a:lnTo>
                <a:close/>
              </a:path>
              <a:path w="678179" h="311785">
                <a:moveTo>
                  <a:pt x="601560" y="157670"/>
                </a:moveTo>
                <a:lnTo>
                  <a:pt x="563537" y="157670"/>
                </a:lnTo>
                <a:lnTo>
                  <a:pt x="563537" y="204952"/>
                </a:lnTo>
                <a:lnTo>
                  <a:pt x="601560" y="204952"/>
                </a:lnTo>
                <a:lnTo>
                  <a:pt x="601560" y="157670"/>
                </a:lnTo>
                <a:close/>
              </a:path>
              <a:path w="678179" h="311785">
                <a:moveTo>
                  <a:pt x="677606" y="157670"/>
                </a:moveTo>
                <a:lnTo>
                  <a:pt x="643597" y="157670"/>
                </a:lnTo>
                <a:lnTo>
                  <a:pt x="643597" y="204952"/>
                </a:lnTo>
                <a:lnTo>
                  <a:pt x="677712" y="204952"/>
                </a:lnTo>
                <a:lnTo>
                  <a:pt x="677606" y="157670"/>
                </a:lnTo>
                <a:close/>
              </a:path>
              <a:path w="678179" h="311785">
                <a:moveTo>
                  <a:pt x="338366" y="78854"/>
                </a:moveTo>
                <a:lnTo>
                  <a:pt x="296697" y="78854"/>
                </a:lnTo>
                <a:lnTo>
                  <a:pt x="296697" y="126161"/>
                </a:lnTo>
                <a:lnTo>
                  <a:pt x="428104" y="126161"/>
                </a:lnTo>
                <a:lnTo>
                  <a:pt x="428104" y="120218"/>
                </a:lnTo>
                <a:lnTo>
                  <a:pt x="338366" y="120218"/>
                </a:lnTo>
                <a:lnTo>
                  <a:pt x="338366" y="78854"/>
                </a:lnTo>
                <a:close/>
              </a:path>
              <a:path w="678179" h="311785">
                <a:moveTo>
                  <a:pt x="507796" y="78854"/>
                </a:moveTo>
                <a:lnTo>
                  <a:pt x="470141" y="78854"/>
                </a:lnTo>
                <a:lnTo>
                  <a:pt x="470141" y="126161"/>
                </a:lnTo>
                <a:lnTo>
                  <a:pt x="601560" y="126161"/>
                </a:lnTo>
                <a:lnTo>
                  <a:pt x="601560" y="120218"/>
                </a:lnTo>
                <a:lnTo>
                  <a:pt x="507796" y="120218"/>
                </a:lnTo>
                <a:lnTo>
                  <a:pt x="507796" y="78854"/>
                </a:lnTo>
                <a:close/>
              </a:path>
              <a:path w="678179" h="311785">
                <a:moveTo>
                  <a:pt x="677429" y="78854"/>
                </a:moveTo>
                <a:lnTo>
                  <a:pt x="643597" y="78854"/>
                </a:lnTo>
                <a:lnTo>
                  <a:pt x="643597" y="126161"/>
                </a:lnTo>
                <a:lnTo>
                  <a:pt x="677535" y="126161"/>
                </a:lnTo>
                <a:lnTo>
                  <a:pt x="677429" y="78854"/>
                </a:lnTo>
                <a:close/>
              </a:path>
              <a:path w="678179" h="311785">
                <a:moveTo>
                  <a:pt x="507796" y="0"/>
                </a:moveTo>
                <a:lnTo>
                  <a:pt x="338366" y="120218"/>
                </a:lnTo>
                <a:lnTo>
                  <a:pt x="428104" y="120218"/>
                </a:lnTo>
                <a:lnTo>
                  <a:pt x="428104" y="78854"/>
                </a:lnTo>
                <a:lnTo>
                  <a:pt x="507796" y="78854"/>
                </a:lnTo>
                <a:lnTo>
                  <a:pt x="507796" y="0"/>
                </a:lnTo>
                <a:close/>
              </a:path>
              <a:path w="678179" h="311785">
                <a:moveTo>
                  <a:pt x="677252" y="0"/>
                </a:moveTo>
                <a:lnTo>
                  <a:pt x="507796" y="120218"/>
                </a:lnTo>
                <a:lnTo>
                  <a:pt x="601560" y="120218"/>
                </a:lnTo>
                <a:lnTo>
                  <a:pt x="601560" y="78854"/>
                </a:lnTo>
                <a:lnTo>
                  <a:pt x="677429" y="78854"/>
                </a:lnTo>
                <a:lnTo>
                  <a:pt x="677252" y="0"/>
                </a:lnTo>
                <a:close/>
              </a:path>
            </a:pathLst>
          </a:custGeom>
          <a:solidFill>
            <a:srgbClr val="99C5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50"/>
          <p:cNvSpPr txBox="1"/>
          <p:nvPr/>
        </p:nvSpPr>
        <p:spPr>
          <a:xfrm>
            <a:off x="6036261" y="3501441"/>
            <a:ext cx="755015" cy="262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95250">
              <a:lnSpc>
                <a:spcPct val="102499"/>
              </a:lnSpc>
            </a:pPr>
            <a:r>
              <a:rPr sz="800" spc="5" dirty="0">
                <a:solidFill>
                  <a:srgbClr val="FFFFFF"/>
                </a:solidFill>
                <a:latin typeface="Arial"/>
                <a:cs typeface="Arial"/>
              </a:rPr>
              <a:t>Multiple RR  </a:t>
            </a:r>
            <a:r>
              <a:rPr sz="800" spc="10" dirty="0">
                <a:solidFill>
                  <a:srgbClr val="FFFFFF"/>
                </a:solidFill>
                <a:latin typeface="Arial"/>
                <a:cs typeface="Arial"/>
              </a:rPr>
              <a:t>Assembly</a:t>
            </a:r>
            <a:r>
              <a:rPr sz="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Lines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265" name="object 53"/>
          <p:cNvSpPr/>
          <p:nvPr/>
        </p:nvSpPr>
        <p:spPr>
          <a:xfrm>
            <a:off x="6137936" y="3934771"/>
            <a:ext cx="464142" cy="0"/>
          </a:xfrm>
          <a:custGeom>
            <a:avLst/>
            <a:gdLst/>
            <a:ahLst/>
            <a:cxnLst/>
            <a:rect l="l" t="t" r="r" b="b"/>
            <a:pathLst>
              <a:path w="551814">
                <a:moveTo>
                  <a:pt x="0" y="0"/>
                </a:moveTo>
                <a:lnTo>
                  <a:pt x="551332" y="0"/>
                </a:lnTo>
              </a:path>
            </a:pathLst>
          </a:custGeom>
          <a:ln w="42659">
            <a:solidFill>
              <a:srgbClr val="99C5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54"/>
          <p:cNvSpPr/>
          <p:nvPr/>
        </p:nvSpPr>
        <p:spPr>
          <a:xfrm>
            <a:off x="6153329" y="3940973"/>
            <a:ext cx="437971" cy="168779"/>
          </a:xfrm>
          <a:custGeom>
            <a:avLst/>
            <a:gdLst/>
            <a:ahLst/>
            <a:cxnLst/>
            <a:rect l="l" t="t" r="r" b="b"/>
            <a:pathLst>
              <a:path w="520700" h="200660">
                <a:moveTo>
                  <a:pt x="519684" y="0"/>
                </a:moveTo>
                <a:lnTo>
                  <a:pt x="0" y="2260"/>
                </a:lnTo>
                <a:lnTo>
                  <a:pt x="0" y="200177"/>
                </a:lnTo>
                <a:lnTo>
                  <a:pt x="63182" y="200177"/>
                </a:lnTo>
                <a:lnTo>
                  <a:pt x="63182" y="68173"/>
                </a:lnTo>
                <a:lnTo>
                  <a:pt x="519978" y="68173"/>
                </a:lnTo>
                <a:lnTo>
                  <a:pt x="519684" y="0"/>
                </a:lnTo>
                <a:close/>
              </a:path>
              <a:path w="520700" h="200660">
                <a:moveTo>
                  <a:pt x="519978" y="68173"/>
                </a:moveTo>
                <a:lnTo>
                  <a:pt x="159740" y="68173"/>
                </a:lnTo>
                <a:lnTo>
                  <a:pt x="159740" y="200177"/>
                </a:lnTo>
                <a:lnTo>
                  <a:pt x="520547" y="200177"/>
                </a:lnTo>
                <a:lnTo>
                  <a:pt x="520315" y="146367"/>
                </a:lnTo>
                <a:lnTo>
                  <a:pt x="214109" y="146367"/>
                </a:lnTo>
                <a:lnTo>
                  <a:pt x="214109" y="68237"/>
                </a:lnTo>
                <a:lnTo>
                  <a:pt x="519978" y="68237"/>
                </a:lnTo>
                <a:close/>
              </a:path>
              <a:path w="520700" h="200660">
                <a:moveTo>
                  <a:pt x="312280" y="68237"/>
                </a:moveTo>
                <a:lnTo>
                  <a:pt x="265633" y="68237"/>
                </a:lnTo>
                <a:lnTo>
                  <a:pt x="265633" y="146367"/>
                </a:lnTo>
                <a:lnTo>
                  <a:pt x="312280" y="146367"/>
                </a:lnTo>
                <a:lnTo>
                  <a:pt x="312280" y="68237"/>
                </a:lnTo>
                <a:close/>
              </a:path>
              <a:path w="520700" h="200660">
                <a:moveTo>
                  <a:pt x="406285" y="68237"/>
                </a:moveTo>
                <a:lnTo>
                  <a:pt x="363804" y="68237"/>
                </a:lnTo>
                <a:lnTo>
                  <a:pt x="363804" y="146367"/>
                </a:lnTo>
                <a:lnTo>
                  <a:pt x="406285" y="146367"/>
                </a:lnTo>
                <a:lnTo>
                  <a:pt x="406285" y="68237"/>
                </a:lnTo>
                <a:close/>
              </a:path>
              <a:path w="520700" h="200660">
                <a:moveTo>
                  <a:pt x="519978" y="68237"/>
                </a:moveTo>
                <a:lnTo>
                  <a:pt x="457835" y="68237"/>
                </a:lnTo>
                <a:lnTo>
                  <a:pt x="457835" y="146367"/>
                </a:lnTo>
                <a:lnTo>
                  <a:pt x="520315" y="146367"/>
                </a:lnTo>
                <a:lnTo>
                  <a:pt x="519978" y="68237"/>
                </a:lnTo>
                <a:close/>
              </a:path>
            </a:pathLst>
          </a:custGeom>
          <a:solidFill>
            <a:srgbClr val="99C5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55"/>
          <p:cNvSpPr txBox="1"/>
          <p:nvPr/>
        </p:nvSpPr>
        <p:spPr>
          <a:xfrm>
            <a:off x="6018920" y="4162311"/>
            <a:ext cx="789305" cy="262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0489" marR="5080" indent="-98425">
              <a:lnSpc>
                <a:spcPct val="102499"/>
              </a:lnSpc>
            </a:pPr>
            <a:r>
              <a:rPr sz="800" spc="10" dirty="0">
                <a:solidFill>
                  <a:srgbClr val="FFFFFF"/>
                </a:solidFill>
                <a:latin typeface="Arial"/>
                <a:cs typeface="Arial"/>
              </a:rPr>
              <a:t>RR </a:t>
            </a:r>
            <a:r>
              <a:rPr sz="800" spc="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Arial"/>
                <a:cs typeface="Arial"/>
              </a:rPr>
              <a:t>Network  </a:t>
            </a:r>
            <a:r>
              <a:rPr sz="800" spc="15" dirty="0">
                <a:solidFill>
                  <a:srgbClr val="FFFFFF"/>
                </a:solidFill>
                <a:latin typeface="Arial"/>
                <a:cs typeface="Arial"/>
              </a:rPr>
              <a:t>MRO</a:t>
            </a:r>
            <a:r>
              <a:rPr sz="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10" dirty="0">
                <a:solidFill>
                  <a:srgbClr val="FFFFFF"/>
                </a:solidFill>
                <a:latin typeface="Arial"/>
                <a:cs typeface="Arial"/>
              </a:rPr>
              <a:t>Shops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268" name="object 47"/>
          <p:cNvSpPr/>
          <p:nvPr/>
        </p:nvSpPr>
        <p:spPr>
          <a:xfrm>
            <a:off x="7332373" y="585183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2816">
            <a:solidFill>
              <a:srgbClr val="99C5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59"/>
          <p:cNvSpPr/>
          <p:nvPr/>
        </p:nvSpPr>
        <p:spPr>
          <a:xfrm>
            <a:off x="7129606" y="3162219"/>
            <a:ext cx="444500" cy="228600"/>
          </a:xfrm>
          <a:custGeom>
            <a:avLst/>
            <a:gdLst/>
            <a:ahLst/>
            <a:cxnLst/>
            <a:rect l="l" t="t" r="r" b="b"/>
            <a:pathLst>
              <a:path w="444500" h="228600">
                <a:moveTo>
                  <a:pt x="443953" y="78765"/>
                </a:moveTo>
                <a:lnTo>
                  <a:pt x="0" y="78765"/>
                </a:lnTo>
                <a:lnTo>
                  <a:pt x="0" y="228447"/>
                </a:lnTo>
                <a:lnTo>
                  <a:pt x="443953" y="228447"/>
                </a:lnTo>
                <a:lnTo>
                  <a:pt x="443953" y="205790"/>
                </a:lnTo>
                <a:lnTo>
                  <a:pt x="31229" y="205790"/>
                </a:lnTo>
                <a:lnTo>
                  <a:pt x="31229" y="167017"/>
                </a:lnTo>
                <a:lnTo>
                  <a:pt x="443953" y="167017"/>
                </a:lnTo>
                <a:lnTo>
                  <a:pt x="443953" y="141173"/>
                </a:lnTo>
                <a:lnTo>
                  <a:pt x="31229" y="141173"/>
                </a:lnTo>
                <a:lnTo>
                  <a:pt x="31229" y="102400"/>
                </a:lnTo>
                <a:lnTo>
                  <a:pt x="443953" y="102400"/>
                </a:lnTo>
                <a:lnTo>
                  <a:pt x="443953" y="78765"/>
                </a:lnTo>
                <a:close/>
              </a:path>
              <a:path w="444500" h="228600">
                <a:moveTo>
                  <a:pt x="96875" y="167017"/>
                </a:moveTo>
                <a:lnTo>
                  <a:pt x="65684" y="167017"/>
                </a:lnTo>
                <a:lnTo>
                  <a:pt x="65684" y="205790"/>
                </a:lnTo>
                <a:lnTo>
                  <a:pt x="96875" y="205790"/>
                </a:lnTo>
                <a:lnTo>
                  <a:pt x="96875" y="167017"/>
                </a:lnTo>
                <a:close/>
              </a:path>
              <a:path w="444500" h="228600">
                <a:moveTo>
                  <a:pt x="173443" y="167017"/>
                </a:moveTo>
                <a:lnTo>
                  <a:pt x="131330" y="167017"/>
                </a:lnTo>
                <a:lnTo>
                  <a:pt x="131330" y="205790"/>
                </a:lnTo>
                <a:lnTo>
                  <a:pt x="173443" y="205790"/>
                </a:lnTo>
                <a:lnTo>
                  <a:pt x="173443" y="167017"/>
                </a:lnTo>
                <a:close/>
              </a:path>
              <a:path w="444500" h="228600">
                <a:moveTo>
                  <a:pt x="239077" y="167017"/>
                </a:moveTo>
                <a:lnTo>
                  <a:pt x="207911" y="167017"/>
                </a:lnTo>
                <a:lnTo>
                  <a:pt x="207911" y="205790"/>
                </a:lnTo>
                <a:lnTo>
                  <a:pt x="239077" y="205790"/>
                </a:lnTo>
                <a:lnTo>
                  <a:pt x="239077" y="167017"/>
                </a:lnTo>
                <a:close/>
              </a:path>
              <a:path w="444500" h="228600">
                <a:moveTo>
                  <a:pt x="315683" y="167017"/>
                </a:moveTo>
                <a:lnTo>
                  <a:pt x="273545" y="167017"/>
                </a:lnTo>
                <a:lnTo>
                  <a:pt x="273545" y="205790"/>
                </a:lnTo>
                <a:lnTo>
                  <a:pt x="315683" y="205790"/>
                </a:lnTo>
                <a:lnTo>
                  <a:pt x="315683" y="167017"/>
                </a:lnTo>
                <a:close/>
              </a:path>
              <a:path w="444500" h="228600">
                <a:moveTo>
                  <a:pt x="381317" y="167017"/>
                </a:moveTo>
                <a:lnTo>
                  <a:pt x="350138" y="167017"/>
                </a:lnTo>
                <a:lnTo>
                  <a:pt x="350138" y="205790"/>
                </a:lnTo>
                <a:lnTo>
                  <a:pt x="381317" y="205790"/>
                </a:lnTo>
                <a:lnTo>
                  <a:pt x="381317" y="167017"/>
                </a:lnTo>
                <a:close/>
              </a:path>
              <a:path w="444500" h="228600">
                <a:moveTo>
                  <a:pt x="443953" y="167017"/>
                </a:moveTo>
                <a:lnTo>
                  <a:pt x="415785" y="167017"/>
                </a:lnTo>
                <a:lnTo>
                  <a:pt x="415785" y="205790"/>
                </a:lnTo>
                <a:lnTo>
                  <a:pt x="443953" y="205790"/>
                </a:lnTo>
                <a:lnTo>
                  <a:pt x="443953" y="167017"/>
                </a:lnTo>
                <a:close/>
              </a:path>
              <a:path w="444500" h="228600">
                <a:moveTo>
                  <a:pt x="96875" y="102400"/>
                </a:moveTo>
                <a:lnTo>
                  <a:pt x="65684" y="102400"/>
                </a:lnTo>
                <a:lnTo>
                  <a:pt x="65684" y="141173"/>
                </a:lnTo>
                <a:lnTo>
                  <a:pt x="96875" y="141173"/>
                </a:lnTo>
                <a:lnTo>
                  <a:pt x="96875" y="102400"/>
                </a:lnTo>
                <a:close/>
              </a:path>
              <a:path w="444500" h="228600">
                <a:moveTo>
                  <a:pt x="173443" y="102400"/>
                </a:moveTo>
                <a:lnTo>
                  <a:pt x="131330" y="102400"/>
                </a:lnTo>
                <a:lnTo>
                  <a:pt x="131330" y="141173"/>
                </a:lnTo>
                <a:lnTo>
                  <a:pt x="173443" y="141173"/>
                </a:lnTo>
                <a:lnTo>
                  <a:pt x="173443" y="102400"/>
                </a:lnTo>
                <a:close/>
              </a:path>
              <a:path w="444500" h="228600">
                <a:moveTo>
                  <a:pt x="239077" y="102400"/>
                </a:moveTo>
                <a:lnTo>
                  <a:pt x="207911" y="102400"/>
                </a:lnTo>
                <a:lnTo>
                  <a:pt x="207911" y="141173"/>
                </a:lnTo>
                <a:lnTo>
                  <a:pt x="239077" y="141173"/>
                </a:lnTo>
                <a:lnTo>
                  <a:pt x="239077" y="102400"/>
                </a:lnTo>
                <a:close/>
              </a:path>
              <a:path w="444500" h="228600">
                <a:moveTo>
                  <a:pt x="315683" y="102400"/>
                </a:moveTo>
                <a:lnTo>
                  <a:pt x="273545" y="102400"/>
                </a:lnTo>
                <a:lnTo>
                  <a:pt x="273545" y="141173"/>
                </a:lnTo>
                <a:lnTo>
                  <a:pt x="315683" y="141173"/>
                </a:lnTo>
                <a:lnTo>
                  <a:pt x="315683" y="102400"/>
                </a:lnTo>
                <a:close/>
              </a:path>
              <a:path w="444500" h="228600">
                <a:moveTo>
                  <a:pt x="381317" y="102400"/>
                </a:moveTo>
                <a:lnTo>
                  <a:pt x="350138" y="102400"/>
                </a:lnTo>
                <a:lnTo>
                  <a:pt x="350138" y="141173"/>
                </a:lnTo>
                <a:lnTo>
                  <a:pt x="381317" y="141173"/>
                </a:lnTo>
                <a:lnTo>
                  <a:pt x="381317" y="102400"/>
                </a:lnTo>
                <a:close/>
              </a:path>
              <a:path w="444500" h="228600">
                <a:moveTo>
                  <a:pt x="443953" y="102400"/>
                </a:moveTo>
                <a:lnTo>
                  <a:pt x="415785" y="102400"/>
                </a:lnTo>
                <a:lnTo>
                  <a:pt x="415785" y="141173"/>
                </a:lnTo>
                <a:lnTo>
                  <a:pt x="443953" y="141173"/>
                </a:lnTo>
                <a:lnTo>
                  <a:pt x="443953" y="102400"/>
                </a:lnTo>
                <a:close/>
              </a:path>
              <a:path w="444500" h="228600">
                <a:moveTo>
                  <a:pt x="295973" y="0"/>
                </a:moveTo>
                <a:lnTo>
                  <a:pt x="155219" y="20180"/>
                </a:lnTo>
                <a:lnTo>
                  <a:pt x="154711" y="78765"/>
                </a:lnTo>
                <a:lnTo>
                  <a:pt x="295973" y="78765"/>
                </a:lnTo>
                <a:lnTo>
                  <a:pt x="295973" y="76555"/>
                </a:lnTo>
                <a:lnTo>
                  <a:pt x="239077" y="76555"/>
                </a:lnTo>
                <a:lnTo>
                  <a:pt x="239077" y="37769"/>
                </a:lnTo>
                <a:lnTo>
                  <a:pt x="295973" y="37769"/>
                </a:lnTo>
                <a:lnTo>
                  <a:pt x="295973" y="0"/>
                </a:lnTo>
                <a:close/>
              </a:path>
              <a:path w="444500" h="228600">
                <a:moveTo>
                  <a:pt x="295973" y="37769"/>
                </a:moveTo>
                <a:lnTo>
                  <a:pt x="273545" y="37769"/>
                </a:lnTo>
                <a:lnTo>
                  <a:pt x="273545" y="76555"/>
                </a:lnTo>
                <a:lnTo>
                  <a:pt x="295973" y="76555"/>
                </a:lnTo>
                <a:lnTo>
                  <a:pt x="295973" y="3776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60"/>
          <p:cNvSpPr/>
          <p:nvPr/>
        </p:nvSpPr>
        <p:spPr>
          <a:xfrm>
            <a:off x="7129606" y="3437233"/>
            <a:ext cx="444500" cy="228600"/>
          </a:xfrm>
          <a:custGeom>
            <a:avLst/>
            <a:gdLst/>
            <a:ahLst/>
            <a:cxnLst/>
            <a:rect l="l" t="t" r="r" b="b"/>
            <a:pathLst>
              <a:path w="444500" h="228600">
                <a:moveTo>
                  <a:pt x="443953" y="78765"/>
                </a:moveTo>
                <a:lnTo>
                  <a:pt x="0" y="78765"/>
                </a:lnTo>
                <a:lnTo>
                  <a:pt x="0" y="228447"/>
                </a:lnTo>
                <a:lnTo>
                  <a:pt x="443953" y="228447"/>
                </a:lnTo>
                <a:lnTo>
                  <a:pt x="443953" y="205803"/>
                </a:lnTo>
                <a:lnTo>
                  <a:pt x="31229" y="205803"/>
                </a:lnTo>
                <a:lnTo>
                  <a:pt x="31229" y="167030"/>
                </a:lnTo>
                <a:lnTo>
                  <a:pt x="443953" y="167030"/>
                </a:lnTo>
                <a:lnTo>
                  <a:pt x="443953" y="141173"/>
                </a:lnTo>
                <a:lnTo>
                  <a:pt x="31229" y="141173"/>
                </a:lnTo>
                <a:lnTo>
                  <a:pt x="31229" y="102400"/>
                </a:lnTo>
                <a:lnTo>
                  <a:pt x="443953" y="102400"/>
                </a:lnTo>
                <a:lnTo>
                  <a:pt x="443953" y="78765"/>
                </a:lnTo>
                <a:close/>
              </a:path>
              <a:path w="444500" h="228600">
                <a:moveTo>
                  <a:pt x="96875" y="167030"/>
                </a:moveTo>
                <a:lnTo>
                  <a:pt x="65684" y="167030"/>
                </a:lnTo>
                <a:lnTo>
                  <a:pt x="65684" y="205803"/>
                </a:lnTo>
                <a:lnTo>
                  <a:pt x="96875" y="205803"/>
                </a:lnTo>
                <a:lnTo>
                  <a:pt x="96875" y="167030"/>
                </a:lnTo>
                <a:close/>
              </a:path>
              <a:path w="444500" h="228600">
                <a:moveTo>
                  <a:pt x="173443" y="167030"/>
                </a:moveTo>
                <a:lnTo>
                  <a:pt x="131330" y="167030"/>
                </a:lnTo>
                <a:lnTo>
                  <a:pt x="131330" y="205803"/>
                </a:lnTo>
                <a:lnTo>
                  <a:pt x="173443" y="205803"/>
                </a:lnTo>
                <a:lnTo>
                  <a:pt x="173443" y="167030"/>
                </a:lnTo>
                <a:close/>
              </a:path>
              <a:path w="444500" h="228600">
                <a:moveTo>
                  <a:pt x="239077" y="167030"/>
                </a:moveTo>
                <a:lnTo>
                  <a:pt x="207911" y="167030"/>
                </a:lnTo>
                <a:lnTo>
                  <a:pt x="207911" y="205803"/>
                </a:lnTo>
                <a:lnTo>
                  <a:pt x="239077" y="205803"/>
                </a:lnTo>
                <a:lnTo>
                  <a:pt x="239077" y="167030"/>
                </a:lnTo>
                <a:close/>
              </a:path>
              <a:path w="444500" h="228600">
                <a:moveTo>
                  <a:pt x="315683" y="167030"/>
                </a:moveTo>
                <a:lnTo>
                  <a:pt x="273545" y="167030"/>
                </a:lnTo>
                <a:lnTo>
                  <a:pt x="273545" y="205803"/>
                </a:lnTo>
                <a:lnTo>
                  <a:pt x="315683" y="205803"/>
                </a:lnTo>
                <a:lnTo>
                  <a:pt x="315683" y="167030"/>
                </a:lnTo>
                <a:close/>
              </a:path>
              <a:path w="444500" h="228600">
                <a:moveTo>
                  <a:pt x="381317" y="167030"/>
                </a:moveTo>
                <a:lnTo>
                  <a:pt x="350138" y="167030"/>
                </a:lnTo>
                <a:lnTo>
                  <a:pt x="350138" y="205803"/>
                </a:lnTo>
                <a:lnTo>
                  <a:pt x="381317" y="205803"/>
                </a:lnTo>
                <a:lnTo>
                  <a:pt x="381317" y="167030"/>
                </a:lnTo>
                <a:close/>
              </a:path>
              <a:path w="444500" h="228600">
                <a:moveTo>
                  <a:pt x="443953" y="167030"/>
                </a:moveTo>
                <a:lnTo>
                  <a:pt x="415785" y="167030"/>
                </a:lnTo>
                <a:lnTo>
                  <a:pt x="415785" y="205803"/>
                </a:lnTo>
                <a:lnTo>
                  <a:pt x="443953" y="205803"/>
                </a:lnTo>
                <a:lnTo>
                  <a:pt x="443953" y="167030"/>
                </a:lnTo>
                <a:close/>
              </a:path>
              <a:path w="444500" h="228600">
                <a:moveTo>
                  <a:pt x="96875" y="102400"/>
                </a:moveTo>
                <a:lnTo>
                  <a:pt x="65684" y="102400"/>
                </a:lnTo>
                <a:lnTo>
                  <a:pt x="65684" y="141173"/>
                </a:lnTo>
                <a:lnTo>
                  <a:pt x="96875" y="141173"/>
                </a:lnTo>
                <a:lnTo>
                  <a:pt x="96875" y="102400"/>
                </a:lnTo>
                <a:close/>
              </a:path>
              <a:path w="444500" h="228600">
                <a:moveTo>
                  <a:pt x="173443" y="102400"/>
                </a:moveTo>
                <a:lnTo>
                  <a:pt x="131330" y="102400"/>
                </a:lnTo>
                <a:lnTo>
                  <a:pt x="131330" y="141173"/>
                </a:lnTo>
                <a:lnTo>
                  <a:pt x="173443" y="141173"/>
                </a:lnTo>
                <a:lnTo>
                  <a:pt x="173443" y="102400"/>
                </a:lnTo>
                <a:close/>
              </a:path>
              <a:path w="444500" h="228600">
                <a:moveTo>
                  <a:pt x="239077" y="102400"/>
                </a:moveTo>
                <a:lnTo>
                  <a:pt x="207911" y="102400"/>
                </a:lnTo>
                <a:lnTo>
                  <a:pt x="207911" y="141173"/>
                </a:lnTo>
                <a:lnTo>
                  <a:pt x="239077" y="141173"/>
                </a:lnTo>
                <a:lnTo>
                  <a:pt x="239077" y="102400"/>
                </a:lnTo>
                <a:close/>
              </a:path>
              <a:path w="444500" h="228600">
                <a:moveTo>
                  <a:pt x="315683" y="102400"/>
                </a:moveTo>
                <a:lnTo>
                  <a:pt x="273545" y="102400"/>
                </a:lnTo>
                <a:lnTo>
                  <a:pt x="273545" y="141173"/>
                </a:lnTo>
                <a:lnTo>
                  <a:pt x="315683" y="141173"/>
                </a:lnTo>
                <a:lnTo>
                  <a:pt x="315683" y="102400"/>
                </a:lnTo>
                <a:close/>
              </a:path>
              <a:path w="444500" h="228600">
                <a:moveTo>
                  <a:pt x="381317" y="102400"/>
                </a:moveTo>
                <a:lnTo>
                  <a:pt x="350138" y="102400"/>
                </a:lnTo>
                <a:lnTo>
                  <a:pt x="350138" y="141173"/>
                </a:lnTo>
                <a:lnTo>
                  <a:pt x="381317" y="141173"/>
                </a:lnTo>
                <a:lnTo>
                  <a:pt x="381317" y="102400"/>
                </a:lnTo>
                <a:close/>
              </a:path>
              <a:path w="444500" h="228600">
                <a:moveTo>
                  <a:pt x="443953" y="102400"/>
                </a:moveTo>
                <a:lnTo>
                  <a:pt x="415785" y="102400"/>
                </a:lnTo>
                <a:lnTo>
                  <a:pt x="415785" y="141173"/>
                </a:lnTo>
                <a:lnTo>
                  <a:pt x="443953" y="141173"/>
                </a:lnTo>
                <a:lnTo>
                  <a:pt x="443953" y="102400"/>
                </a:lnTo>
                <a:close/>
              </a:path>
              <a:path w="444500" h="228600">
                <a:moveTo>
                  <a:pt x="295973" y="0"/>
                </a:moveTo>
                <a:lnTo>
                  <a:pt x="155219" y="20180"/>
                </a:lnTo>
                <a:lnTo>
                  <a:pt x="154711" y="78765"/>
                </a:lnTo>
                <a:lnTo>
                  <a:pt x="295973" y="78765"/>
                </a:lnTo>
                <a:lnTo>
                  <a:pt x="295973" y="76555"/>
                </a:lnTo>
                <a:lnTo>
                  <a:pt x="239077" y="76555"/>
                </a:lnTo>
                <a:lnTo>
                  <a:pt x="239077" y="37769"/>
                </a:lnTo>
                <a:lnTo>
                  <a:pt x="295973" y="37769"/>
                </a:lnTo>
                <a:lnTo>
                  <a:pt x="295973" y="0"/>
                </a:lnTo>
                <a:close/>
              </a:path>
              <a:path w="444500" h="228600">
                <a:moveTo>
                  <a:pt x="295973" y="37769"/>
                </a:moveTo>
                <a:lnTo>
                  <a:pt x="273545" y="37769"/>
                </a:lnTo>
                <a:lnTo>
                  <a:pt x="273545" y="76555"/>
                </a:lnTo>
                <a:lnTo>
                  <a:pt x="295973" y="76555"/>
                </a:lnTo>
                <a:lnTo>
                  <a:pt x="295973" y="37769"/>
                </a:lnTo>
                <a:close/>
              </a:path>
            </a:pathLst>
          </a:custGeom>
          <a:solidFill>
            <a:srgbClr val="99C5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61"/>
          <p:cNvSpPr/>
          <p:nvPr/>
        </p:nvSpPr>
        <p:spPr>
          <a:xfrm>
            <a:off x="7129606" y="3726317"/>
            <a:ext cx="444500" cy="228600"/>
          </a:xfrm>
          <a:custGeom>
            <a:avLst/>
            <a:gdLst/>
            <a:ahLst/>
            <a:cxnLst/>
            <a:rect l="l" t="t" r="r" b="b"/>
            <a:pathLst>
              <a:path w="444500" h="228600">
                <a:moveTo>
                  <a:pt x="443953" y="78752"/>
                </a:moveTo>
                <a:lnTo>
                  <a:pt x="0" y="78752"/>
                </a:lnTo>
                <a:lnTo>
                  <a:pt x="0" y="228434"/>
                </a:lnTo>
                <a:lnTo>
                  <a:pt x="443953" y="228434"/>
                </a:lnTo>
                <a:lnTo>
                  <a:pt x="443953" y="205790"/>
                </a:lnTo>
                <a:lnTo>
                  <a:pt x="31229" y="205790"/>
                </a:lnTo>
                <a:lnTo>
                  <a:pt x="31229" y="167017"/>
                </a:lnTo>
                <a:lnTo>
                  <a:pt x="443953" y="167017"/>
                </a:lnTo>
                <a:lnTo>
                  <a:pt x="443953" y="141173"/>
                </a:lnTo>
                <a:lnTo>
                  <a:pt x="31229" y="141173"/>
                </a:lnTo>
                <a:lnTo>
                  <a:pt x="31229" y="102400"/>
                </a:lnTo>
                <a:lnTo>
                  <a:pt x="443953" y="102400"/>
                </a:lnTo>
                <a:lnTo>
                  <a:pt x="443953" y="78752"/>
                </a:lnTo>
                <a:close/>
              </a:path>
              <a:path w="444500" h="228600">
                <a:moveTo>
                  <a:pt x="96875" y="167017"/>
                </a:moveTo>
                <a:lnTo>
                  <a:pt x="65684" y="167017"/>
                </a:lnTo>
                <a:lnTo>
                  <a:pt x="65684" y="205790"/>
                </a:lnTo>
                <a:lnTo>
                  <a:pt x="96875" y="205790"/>
                </a:lnTo>
                <a:lnTo>
                  <a:pt x="96875" y="167017"/>
                </a:lnTo>
                <a:close/>
              </a:path>
              <a:path w="444500" h="228600">
                <a:moveTo>
                  <a:pt x="173443" y="167017"/>
                </a:moveTo>
                <a:lnTo>
                  <a:pt x="131330" y="167017"/>
                </a:lnTo>
                <a:lnTo>
                  <a:pt x="131330" y="205790"/>
                </a:lnTo>
                <a:lnTo>
                  <a:pt x="173443" y="205790"/>
                </a:lnTo>
                <a:lnTo>
                  <a:pt x="173443" y="167017"/>
                </a:lnTo>
                <a:close/>
              </a:path>
              <a:path w="444500" h="228600">
                <a:moveTo>
                  <a:pt x="239077" y="167017"/>
                </a:moveTo>
                <a:lnTo>
                  <a:pt x="207911" y="167017"/>
                </a:lnTo>
                <a:lnTo>
                  <a:pt x="207911" y="205790"/>
                </a:lnTo>
                <a:lnTo>
                  <a:pt x="239077" y="205790"/>
                </a:lnTo>
                <a:lnTo>
                  <a:pt x="239077" y="167017"/>
                </a:lnTo>
                <a:close/>
              </a:path>
              <a:path w="444500" h="228600">
                <a:moveTo>
                  <a:pt x="315683" y="167017"/>
                </a:moveTo>
                <a:lnTo>
                  <a:pt x="273545" y="167017"/>
                </a:lnTo>
                <a:lnTo>
                  <a:pt x="273545" y="205790"/>
                </a:lnTo>
                <a:lnTo>
                  <a:pt x="315683" y="205790"/>
                </a:lnTo>
                <a:lnTo>
                  <a:pt x="315683" y="167017"/>
                </a:lnTo>
                <a:close/>
              </a:path>
              <a:path w="444500" h="228600">
                <a:moveTo>
                  <a:pt x="381317" y="167017"/>
                </a:moveTo>
                <a:lnTo>
                  <a:pt x="350138" y="167017"/>
                </a:lnTo>
                <a:lnTo>
                  <a:pt x="350138" y="205790"/>
                </a:lnTo>
                <a:lnTo>
                  <a:pt x="381317" y="205790"/>
                </a:lnTo>
                <a:lnTo>
                  <a:pt x="381317" y="167017"/>
                </a:lnTo>
                <a:close/>
              </a:path>
              <a:path w="444500" h="228600">
                <a:moveTo>
                  <a:pt x="443953" y="167017"/>
                </a:moveTo>
                <a:lnTo>
                  <a:pt x="415785" y="167017"/>
                </a:lnTo>
                <a:lnTo>
                  <a:pt x="415785" y="205790"/>
                </a:lnTo>
                <a:lnTo>
                  <a:pt x="443953" y="205790"/>
                </a:lnTo>
                <a:lnTo>
                  <a:pt x="443953" y="167017"/>
                </a:lnTo>
                <a:close/>
              </a:path>
              <a:path w="444500" h="228600">
                <a:moveTo>
                  <a:pt x="96875" y="102400"/>
                </a:moveTo>
                <a:lnTo>
                  <a:pt x="65684" y="102400"/>
                </a:lnTo>
                <a:lnTo>
                  <a:pt x="65684" y="141173"/>
                </a:lnTo>
                <a:lnTo>
                  <a:pt x="96875" y="141173"/>
                </a:lnTo>
                <a:lnTo>
                  <a:pt x="96875" y="102400"/>
                </a:lnTo>
                <a:close/>
              </a:path>
              <a:path w="444500" h="228600">
                <a:moveTo>
                  <a:pt x="173443" y="102400"/>
                </a:moveTo>
                <a:lnTo>
                  <a:pt x="131330" y="102400"/>
                </a:lnTo>
                <a:lnTo>
                  <a:pt x="131330" y="141173"/>
                </a:lnTo>
                <a:lnTo>
                  <a:pt x="173443" y="141173"/>
                </a:lnTo>
                <a:lnTo>
                  <a:pt x="173443" y="102400"/>
                </a:lnTo>
                <a:close/>
              </a:path>
              <a:path w="444500" h="228600">
                <a:moveTo>
                  <a:pt x="239077" y="102400"/>
                </a:moveTo>
                <a:lnTo>
                  <a:pt x="207911" y="102400"/>
                </a:lnTo>
                <a:lnTo>
                  <a:pt x="207911" y="141173"/>
                </a:lnTo>
                <a:lnTo>
                  <a:pt x="239077" y="141173"/>
                </a:lnTo>
                <a:lnTo>
                  <a:pt x="239077" y="102400"/>
                </a:lnTo>
                <a:close/>
              </a:path>
              <a:path w="444500" h="228600">
                <a:moveTo>
                  <a:pt x="315683" y="102400"/>
                </a:moveTo>
                <a:lnTo>
                  <a:pt x="273545" y="102400"/>
                </a:lnTo>
                <a:lnTo>
                  <a:pt x="273545" y="141173"/>
                </a:lnTo>
                <a:lnTo>
                  <a:pt x="315683" y="141173"/>
                </a:lnTo>
                <a:lnTo>
                  <a:pt x="315683" y="102400"/>
                </a:lnTo>
                <a:close/>
              </a:path>
              <a:path w="444500" h="228600">
                <a:moveTo>
                  <a:pt x="381317" y="102400"/>
                </a:moveTo>
                <a:lnTo>
                  <a:pt x="350138" y="102400"/>
                </a:lnTo>
                <a:lnTo>
                  <a:pt x="350138" y="141173"/>
                </a:lnTo>
                <a:lnTo>
                  <a:pt x="381317" y="141173"/>
                </a:lnTo>
                <a:lnTo>
                  <a:pt x="381317" y="102400"/>
                </a:lnTo>
                <a:close/>
              </a:path>
              <a:path w="444500" h="228600">
                <a:moveTo>
                  <a:pt x="443953" y="102400"/>
                </a:moveTo>
                <a:lnTo>
                  <a:pt x="415785" y="102400"/>
                </a:lnTo>
                <a:lnTo>
                  <a:pt x="415785" y="141173"/>
                </a:lnTo>
                <a:lnTo>
                  <a:pt x="443953" y="141173"/>
                </a:lnTo>
                <a:lnTo>
                  <a:pt x="443953" y="102400"/>
                </a:lnTo>
                <a:close/>
              </a:path>
              <a:path w="444500" h="228600">
                <a:moveTo>
                  <a:pt x="295973" y="0"/>
                </a:moveTo>
                <a:lnTo>
                  <a:pt x="155219" y="20180"/>
                </a:lnTo>
                <a:lnTo>
                  <a:pt x="154711" y="78752"/>
                </a:lnTo>
                <a:lnTo>
                  <a:pt x="295973" y="78752"/>
                </a:lnTo>
                <a:lnTo>
                  <a:pt x="295973" y="76555"/>
                </a:lnTo>
                <a:lnTo>
                  <a:pt x="239077" y="76555"/>
                </a:lnTo>
                <a:lnTo>
                  <a:pt x="239077" y="37769"/>
                </a:lnTo>
                <a:lnTo>
                  <a:pt x="295973" y="37769"/>
                </a:lnTo>
                <a:lnTo>
                  <a:pt x="295973" y="0"/>
                </a:lnTo>
                <a:close/>
              </a:path>
              <a:path w="444500" h="228600">
                <a:moveTo>
                  <a:pt x="295973" y="37769"/>
                </a:moveTo>
                <a:lnTo>
                  <a:pt x="273545" y="37769"/>
                </a:lnTo>
                <a:lnTo>
                  <a:pt x="273545" y="76555"/>
                </a:lnTo>
                <a:lnTo>
                  <a:pt x="295973" y="76555"/>
                </a:lnTo>
                <a:lnTo>
                  <a:pt x="295973" y="37769"/>
                </a:lnTo>
                <a:close/>
              </a:path>
            </a:pathLst>
          </a:custGeom>
          <a:solidFill>
            <a:srgbClr val="99C5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64"/>
          <p:cNvSpPr txBox="1"/>
          <p:nvPr/>
        </p:nvSpPr>
        <p:spPr>
          <a:xfrm>
            <a:off x="6927994" y="4069268"/>
            <a:ext cx="847725" cy="387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06680">
              <a:lnSpc>
                <a:spcPct val="102499"/>
              </a:lnSpc>
            </a:pPr>
            <a:r>
              <a:rPr sz="800" spc="10" dirty="0">
                <a:solidFill>
                  <a:srgbClr val="FFFFFF"/>
                </a:solidFill>
                <a:latin typeface="Arial"/>
                <a:cs typeface="Arial"/>
              </a:rPr>
              <a:t>RR </a:t>
            </a:r>
            <a:r>
              <a:rPr sz="800" spc="5" dirty="0">
                <a:solidFill>
                  <a:srgbClr val="FFFFFF"/>
                </a:solidFill>
                <a:latin typeface="Arial"/>
                <a:cs typeface="Arial"/>
              </a:rPr>
              <a:t>Factories  and </a:t>
            </a:r>
            <a:r>
              <a:rPr sz="800" spc="10" dirty="0">
                <a:solidFill>
                  <a:srgbClr val="FFFFFF"/>
                </a:solidFill>
                <a:latin typeface="Arial"/>
                <a:cs typeface="Arial"/>
              </a:rPr>
              <a:t>Supply</a:t>
            </a:r>
            <a:r>
              <a:rPr sz="8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Arial"/>
                <a:cs typeface="Arial"/>
              </a:rPr>
              <a:t>Chain</a:t>
            </a:r>
            <a:endParaRPr sz="800" dirty="0">
              <a:latin typeface="Arial"/>
              <a:cs typeface="Arial"/>
            </a:endParaRPr>
          </a:p>
          <a:p>
            <a:pPr marL="209550">
              <a:lnSpc>
                <a:spcPct val="100000"/>
              </a:lnSpc>
              <a:spcBef>
                <a:spcPts val="20"/>
              </a:spcBef>
            </a:pPr>
            <a:r>
              <a:rPr sz="800" spc="5" dirty="0">
                <a:solidFill>
                  <a:srgbClr val="FFFFFF"/>
                </a:solidFill>
                <a:latin typeface="Arial"/>
                <a:cs typeface="Arial"/>
              </a:rPr>
              <a:t>Factories</a:t>
            </a:r>
            <a:endParaRPr sz="800" dirty="0">
              <a:latin typeface="Arial"/>
              <a:cs typeface="Arial"/>
            </a:endParaRPr>
          </a:p>
        </p:txBody>
      </p:sp>
      <p:grpSp>
        <p:nvGrpSpPr>
          <p:cNvPr id="273" name="Group 272"/>
          <p:cNvGrpSpPr/>
          <p:nvPr/>
        </p:nvGrpSpPr>
        <p:grpSpPr>
          <a:xfrm>
            <a:off x="7923809" y="3157513"/>
            <a:ext cx="654573" cy="1329071"/>
            <a:chOff x="8087723" y="2491581"/>
            <a:chExt cx="663257" cy="1400076"/>
          </a:xfrm>
        </p:grpSpPr>
        <p:sp>
          <p:nvSpPr>
            <p:cNvPr id="280" name="object 69"/>
            <p:cNvSpPr txBox="1"/>
            <p:nvPr/>
          </p:nvSpPr>
          <p:spPr>
            <a:xfrm>
              <a:off x="8173423" y="3451529"/>
              <a:ext cx="577557" cy="44012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sz="1000" b="1" spc="10" dirty="0">
                  <a:solidFill>
                    <a:srgbClr val="FFFFFF"/>
                  </a:solidFill>
                  <a:latin typeface="Arial"/>
                  <a:cs typeface="Arial"/>
                </a:rPr>
                <a:t>100,000</a:t>
              </a:r>
              <a:endParaRPr sz="1000" dirty="0">
                <a:latin typeface="Arial"/>
                <a:cs typeface="Arial"/>
              </a:endParaRPr>
            </a:p>
            <a:p>
              <a:pPr marL="26670" marR="19050" algn="ctr">
                <a:lnSpc>
                  <a:spcPct val="102499"/>
                </a:lnSpc>
                <a:spcBef>
                  <a:spcPts val="75"/>
                </a:spcBef>
              </a:pPr>
              <a:r>
                <a:rPr sz="800" spc="5" dirty="0">
                  <a:solidFill>
                    <a:srgbClr val="FFFFFF"/>
                  </a:solidFill>
                  <a:latin typeface="Arial"/>
                  <a:cs typeface="Arial"/>
                </a:rPr>
                <a:t>Factory  </a:t>
              </a:r>
              <a:r>
                <a:rPr sz="800" spc="10" dirty="0">
                  <a:solidFill>
                    <a:srgbClr val="FFFFFF"/>
                  </a:solidFill>
                  <a:latin typeface="Arial"/>
                  <a:cs typeface="Arial"/>
                </a:rPr>
                <a:t>Machines</a:t>
              </a:r>
              <a:endParaRPr sz="800" dirty="0">
                <a:latin typeface="Arial"/>
                <a:cs typeface="Arial"/>
              </a:endParaRPr>
            </a:p>
          </p:txBody>
        </p:sp>
        <p:sp>
          <p:nvSpPr>
            <p:cNvPr id="281" name="object 70"/>
            <p:cNvSpPr/>
            <p:nvPr/>
          </p:nvSpPr>
          <p:spPr>
            <a:xfrm>
              <a:off x="8185584" y="3028580"/>
              <a:ext cx="302895" cy="285115"/>
            </a:xfrm>
            <a:custGeom>
              <a:avLst/>
              <a:gdLst/>
              <a:ahLst/>
              <a:cxnLst/>
              <a:rect l="l" t="t" r="r" b="b"/>
              <a:pathLst>
                <a:path w="302895" h="285114">
                  <a:moveTo>
                    <a:pt x="151142" y="0"/>
                  </a:moveTo>
                  <a:lnTo>
                    <a:pt x="103368" y="7253"/>
                  </a:lnTo>
                  <a:lnTo>
                    <a:pt x="61878" y="27453"/>
                  </a:lnTo>
                  <a:lnTo>
                    <a:pt x="29160" y="58257"/>
                  </a:lnTo>
                  <a:lnTo>
                    <a:pt x="7705" y="97321"/>
                  </a:lnTo>
                  <a:lnTo>
                    <a:pt x="0" y="142303"/>
                  </a:lnTo>
                  <a:lnTo>
                    <a:pt x="7705" y="187285"/>
                  </a:lnTo>
                  <a:lnTo>
                    <a:pt x="29160" y="226349"/>
                  </a:lnTo>
                  <a:lnTo>
                    <a:pt x="61878" y="257153"/>
                  </a:lnTo>
                  <a:lnTo>
                    <a:pt x="103368" y="277353"/>
                  </a:lnTo>
                  <a:lnTo>
                    <a:pt x="151142" y="284606"/>
                  </a:lnTo>
                  <a:lnTo>
                    <a:pt x="198910" y="277353"/>
                  </a:lnTo>
                  <a:lnTo>
                    <a:pt x="240397" y="257153"/>
                  </a:lnTo>
                  <a:lnTo>
                    <a:pt x="273112" y="226349"/>
                  </a:lnTo>
                  <a:lnTo>
                    <a:pt x="278161" y="217157"/>
                  </a:lnTo>
                  <a:lnTo>
                    <a:pt x="151142" y="217157"/>
                  </a:lnTo>
                  <a:lnTo>
                    <a:pt x="120200" y="211274"/>
                  </a:lnTo>
                  <a:lnTo>
                    <a:pt x="94934" y="195232"/>
                  </a:lnTo>
                  <a:lnTo>
                    <a:pt x="77899" y="171439"/>
                  </a:lnTo>
                  <a:lnTo>
                    <a:pt x="71653" y="142303"/>
                  </a:lnTo>
                  <a:lnTo>
                    <a:pt x="77899" y="113167"/>
                  </a:lnTo>
                  <a:lnTo>
                    <a:pt x="94934" y="89374"/>
                  </a:lnTo>
                  <a:lnTo>
                    <a:pt x="120200" y="73332"/>
                  </a:lnTo>
                  <a:lnTo>
                    <a:pt x="151142" y="67449"/>
                  </a:lnTo>
                  <a:lnTo>
                    <a:pt x="278161" y="67449"/>
                  </a:lnTo>
                  <a:lnTo>
                    <a:pt x="273112" y="58257"/>
                  </a:lnTo>
                  <a:lnTo>
                    <a:pt x="240397" y="27453"/>
                  </a:lnTo>
                  <a:lnTo>
                    <a:pt x="198910" y="7253"/>
                  </a:lnTo>
                  <a:lnTo>
                    <a:pt x="151142" y="0"/>
                  </a:lnTo>
                  <a:close/>
                </a:path>
                <a:path w="302895" h="285114">
                  <a:moveTo>
                    <a:pt x="278161" y="67449"/>
                  </a:moveTo>
                  <a:lnTo>
                    <a:pt x="151142" y="67449"/>
                  </a:lnTo>
                  <a:lnTo>
                    <a:pt x="182079" y="73332"/>
                  </a:lnTo>
                  <a:lnTo>
                    <a:pt x="207346" y="89374"/>
                  </a:lnTo>
                  <a:lnTo>
                    <a:pt x="224383" y="113167"/>
                  </a:lnTo>
                  <a:lnTo>
                    <a:pt x="230632" y="142303"/>
                  </a:lnTo>
                  <a:lnTo>
                    <a:pt x="224383" y="171439"/>
                  </a:lnTo>
                  <a:lnTo>
                    <a:pt x="207346" y="195232"/>
                  </a:lnTo>
                  <a:lnTo>
                    <a:pt x="182079" y="211274"/>
                  </a:lnTo>
                  <a:lnTo>
                    <a:pt x="151142" y="217157"/>
                  </a:lnTo>
                  <a:lnTo>
                    <a:pt x="278161" y="217157"/>
                  </a:lnTo>
                  <a:lnTo>
                    <a:pt x="294567" y="187285"/>
                  </a:lnTo>
                  <a:lnTo>
                    <a:pt x="302272" y="142303"/>
                  </a:lnTo>
                  <a:lnTo>
                    <a:pt x="294567" y="97321"/>
                  </a:lnTo>
                  <a:lnTo>
                    <a:pt x="278161" y="674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71"/>
            <p:cNvSpPr/>
            <p:nvPr/>
          </p:nvSpPr>
          <p:spPr>
            <a:xfrm>
              <a:off x="8310715" y="3021501"/>
              <a:ext cx="52069" cy="0"/>
            </a:xfrm>
            <a:custGeom>
              <a:avLst/>
              <a:gdLst/>
              <a:ahLst/>
              <a:cxnLst/>
              <a:rect l="l" t="t" r="r" b="b"/>
              <a:pathLst>
                <a:path w="52070">
                  <a:moveTo>
                    <a:pt x="0" y="0"/>
                  </a:moveTo>
                  <a:lnTo>
                    <a:pt x="52006" y="0"/>
                  </a:lnTo>
                </a:path>
              </a:pathLst>
            </a:custGeom>
            <a:ln w="3519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72"/>
            <p:cNvSpPr/>
            <p:nvPr/>
          </p:nvSpPr>
          <p:spPr>
            <a:xfrm>
              <a:off x="8310715" y="3316827"/>
              <a:ext cx="52069" cy="0"/>
            </a:xfrm>
            <a:custGeom>
              <a:avLst/>
              <a:gdLst/>
              <a:ahLst/>
              <a:cxnLst/>
              <a:rect l="l" t="t" r="r" b="b"/>
              <a:pathLst>
                <a:path w="52070">
                  <a:moveTo>
                    <a:pt x="0" y="0"/>
                  </a:moveTo>
                  <a:lnTo>
                    <a:pt x="52006" y="0"/>
                  </a:lnTo>
                </a:path>
              </a:pathLst>
            </a:custGeom>
            <a:ln w="3519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73"/>
            <p:cNvSpPr/>
            <p:nvPr/>
          </p:nvSpPr>
          <p:spPr>
            <a:xfrm>
              <a:off x="8161210" y="3169157"/>
              <a:ext cx="37465" cy="0"/>
            </a:xfrm>
            <a:custGeom>
              <a:avLst/>
              <a:gdLst/>
              <a:ahLst/>
              <a:cxnLst/>
              <a:rect l="l" t="t" r="r" b="b"/>
              <a:pathLst>
                <a:path w="37465">
                  <a:moveTo>
                    <a:pt x="0" y="0"/>
                  </a:moveTo>
                  <a:lnTo>
                    <a:pt x="37376" y="0"/>
                  </a:lnTo>
                </a:path>
              </a:pathLst>
            </a:custGeom>
            <a:ln w="4897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74"/>
            <p:cNvSpPr/>
            <p:nvPr/>
          </p:nvSpPr>
          <p:spPr>
            <a:xfrm>
              <a:off x="8474862" y="3169157"/>
              <a:ext cx="37465" cy="0"/>
            </a:xfrm>
            <a:custGeom>
              <a:avLst/>
              <a:gdLst/>
              <a:ahLst/>
              <a:cxnLst/>
              <a:rect l="l" t="t" r="r" b="b"/>
              <a:pathLst>
                <a:path w="37465">
                  <a:moveTo>
                    <a:pt x="0" y="0"/>
                  </a:moveTo>
                  <a:lnTo>
                    <a:pt x="37376" y="0"/>
                  </a:lnTo>
                </a:path>
              </a:pathLst>
            </a:custGeom>
            <a:ln w="4897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75"/>
            <p:cNvSpPr/>
            <p:nvPr/>
          </p:nvSpPr>
          <p:spPr>
            <a:xfrm>
              <a:off x="8194226" y="3034987"/>
              <a:ext cx="63500" cy="59690"/>
            </a:xfrm>
            <a:custGeom>
              <a:avLst/>
              <a:gdLst/>
              <a:ahLst/>
              <a:cxnLst/>
              <a:rect l="l" t="t" r="r" b="b"/>
              <a:pathLst>
                <a:path w="63500" h="59689">
                  <a:moveTo>
                    <a:pt x="36779" y="0"/>
                  </a:moveTo>
                  <a:lnTo>
                    <a:pt x="0" y="34632"/>
                  </a:lnTo>
                  <a:lnTo>
                    <a:pt x="26428" y="59512"/>
                  </a:lnTo>
                  <a:lnTo>
                    <a:pt x="63207" y="24891"/>
                  </a:lnTo>
                  <a:lnTo>
                    <a:pt x="367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76"/>
            <p:cNvSpPr/>
            <p:nvPr/>
          </p:nvSpPr>
          <p:spPr>
            <a:xfrm>
              <a:off x="8416017" y="3243816"/>
              <a:ext cx="63500" cy="59690"/>
            </a:xfrm>
            <a:custGeom>
              <a:avLst/>
              <a:gdLst/>
              <a:ahLst/>
              <a:cxnLst/>
              <a:rect l="l" t="t" r="r" b="b"/>
              <a:pathLst>
                <a:path w="63500" h="59689">
                  <a:moveTo>
                    <a:pt x="36766" y="0"/>
                  </a:moveTo>
                  <a:lnTo>
                    <a:pt x="0" y="34632"/>
                  </a:lnTo>
                  <a:lnTo>
                    <a:pt x="26428" y="59512"/>
                  </a:lnTo>
                  <a:lnTo>
                    <a:pt x="63195" y="24891"/>
                  </a:lnTo>
                  <a:lnTo>
                    <a:pt x="367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77"/>
            <p:cNvSpPr/>
            <p:nvPr/>
          </p:nvSpPr>
          <p:spPr>
            <a:xfrm>
              <a:off x="8194231" y="3243821"/>
              <a:ext cx="63500" cy="59690"/>
            </a:xfrm>
            <a:custGeom>
              <a:avLst/>
              <a:gdLst/>
              <a:ahLst/>
              <a:cxnLst/>
              <a:rect l="l" t="t" r="r" b="b"/>
              <a:pathLst>
                <a:path w="63500" h="59689">
                  <a:moveTo>
                    <a:pt x="26428" y="0"/>
                  </a:moveTo>
                  <a:lnTo>
                    <a:pt x="0" y="24892"/>
                  </a:lnTo>
                  <a:lnTo>
                    <a:pt x="36766" y="59512"/>
                  </a:lnTo>
                  <a:lnTo>
                    <a:pt x="63207" y="34620"/>
                  </a:lnTo>
                  <a:lnTo>
                    <a:pt x="264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78"/>
            <p:cNvSpPr/>
            <p:nvPr/>
          </p:nvSpPr>
          <p:spPr>
            <a:xfrm>
              <a:off x="8416014" y="3034992"/>
              <a:ext cx="63500" cy="59690"/>
            </a:xfrm>
            <a:custGeom>
              <a:avLst/>
              <a:gdLst/>
              <a:ahLst/>
              <a:cxnLst/>
              <a:rect l="l" t="t" r="r" b="b"/>
              <a:pathLst>
                <a:path w="63500" h="59689">
                  <a:moveTo>
                    <a:pt x="26428" y="0"/>
                  </a:moveTo>
                  <a:lnTo>
                    <a:pt x="0" y="24892"/>
                  </a:lnTo>
                  <a:lnTo>
                    <a:pt x="36766" y="59512"/>
                  </a:lnTo>
                  <a:lnTo>
                    <a:pt x="63195" y="34620"/>
                  </a:lnTo>
                  <a:lnTo>
                    <a:pt x="264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79"/>
            <p:cNvSpPr/>
            <p:nvPr/>
          </p:nvSpPr>
          <p:spPr>
            <a:xfrm>
              <a:off x="8452320" y="2846584"/>
              <a:ext cx="217170" cy="204470"/>
            </a:xfrm>
            <a:custGeom>
              <a:avLst/>
              <a:gdLst/>
              <a:ahLst/>
              <a:cxnLst/>
              <a:rect l="l" t="t" r="r" b="b"/>
              <a:pathLst>
                <a:path w="217170" h="204469">
                  <a:moveTo>
                    <a:pt x="105165" y="0"/>
                  </a:moveTo>
                  <a:lnTo>
                    <a:pt x="64613" y="8694"/>
                  </a:lnTo>
                  <a:lnTo>
                    <a:pt x="30480" y="31072"/>
                  </a:lnTo>
                  <a:lnTo>
                    <a:pt x="7285" y="65251"/>
                  </a:lnTo>
                  <a:lnTo>
                    <a:pt x="0" y="105231"/>
                  </a:lnTo>
                  <a:lnTo>
                    <a:pt x="9236" y="143414"/>
                  </a:lnTo>
                  <a:lnTo>
                    <a:pt x="33001" y="175552"/>
                  </a:lnTo>
                  <a:lnTo>
                    <a:pt x="69299" y="197394"/>
                  </a:lnTo>
                  <a:lnTo>
                    <a:pt x="111760" y="204258"/>
                  </a:lnTo>
                  <a:lnTo>
                    <a:pt x="152311" y="195562"/>
                  </a:lnTo>
                  <a:lnTo>
                    <a:pt x="186441" y="173184"/>
                  </a:lnTo>
                  <a:lnTo>
                    <a:pt x="198206" y="155843"/>
                  </a:lnTo>
                  <a:lnTo>
                    <a:pt x="110198" y="155843"/>
                  </a:lnTo>
                  <a:lnTo>
                    <a:pt x="87867" y="152233"/>
                  </a:lnTo>
                  <a:lnTo>
                    <a:pt x="68773" y="140742"/>
                  </a:lnTo>
                  <a:lnTo>
                    <a:pt x="56272" y="123839"/>
                  </a:lnTo>
                  <a:lnTo>
                    <a:pt x="51416" y="103759"/>
                  </a:lnTo>
                  <a:lnTo>
                    <a:pt x="55253" y="82738"/>
                  </a:lnTo>
                  <a:lnTo>
                    <a:pt x="67452" y="64758"/>
                  </a:lnTo>
                  <a:lnTo>
                    <a:pt x="85401" y="52985"/>
                  </a:lnTo>
                  <a:lnTo>
                    <a:pt x="106729" y="48409"/>
                  </a:lnTo>
                  <a:lnTo>
                    <a:pt x="198501" y="48409"/>
                  </a:lnTo>
                  <a:lnTo>
                    <a:pt x="183926" y="28703"/>
                  </a:lnTo>
                  <a:lnTo>
                    <a:pt x="147620" y="6869"/>
                  </a:lnTo>
                  <a:lnTo>
                    <a:pt x="105165" y="0"/>
                  </a:lnTo>
                  <a:close/>
                </a:path>
                <a:path w="217170" h="204469">
                  <a:moveTo>
                    <a:pt x="198501" y="48409"/>
                  </a:moveTo>
                  <a:lnTo>
                    <a:pt x="106729" y="48409"/>
                  </a:lnTo>
                  <a:lnTo>
                    <a:pt x="129065" y="52017"/>
                  </a:lnTo>
                  <a:lnTo>
                    <a:pt x="148152" y="63508"/>
                  </a:lnTo>
                  <a:lnTo>
                    <a:pt x="160650" y="80413"/>
                  </a:lnTo>
                  <a:lnTo>
                    <a:pt x="165509" y="100496"/>
                  </a:lnTo>
                  <a:lnTo>
                    <a:pt x="161679" y="121524"/>
                  </a:lnTo>
                  <a:lnTo>
                    <a:pt x="149478" y="139503"/>
                  </a:lnTo>
                  <a:lnTo>
                    <a:pt x="131526" y="151271"/>
                  </a:lnTo>
                  <a:lnTo>
                    <a:pt x="110198" y="155843"/>
                  </a:lnTo>
                  <a:lnTo>
                    <a:pt x="198206" y="155843"/>
                  </a:lnTo>
                  <a:lnTo>
                    <a:pt x="209634" y="138999"/>
                  </a:lnTo>
                  <a:lnTo>
                    <a:pt x="216927" y="99019"/>
                  </a:lnTo>
                  <a:lnTo>
                    <a:pt x="207693" y="60837"/>
                  </a:lnTo>
                  <a:lnTo>
                    <a:pt x="198501" y="48409"/>
                  </a:lnTo>
                  <a:close/>
                </a:path>
              </a:pathLst>
            </a:custGeom>
            <a:solidFill>
              <a:srgbClr val="7FB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80"/>
            <p:cNvSpPr/>
            <p:nvPr/>
          </p:nvSpPr>
          <p:spPr>
            <a:xfrm>
              <a:off x="8579643" y="2830588"/>
              <a:ext cx="45085" cy="36830"/>
            </a:xfrm>
            <a:custGeom>
              <a:avLst/>
              <a:gdLst/>
              <a:ahLst/>
              <a:cxnLst/>
              <a:rect l="l" t="t" r="r" b="b"/>
              <a:pathLst>
                <a:path w="45084" h="36830">
                  <a:moveTo>
                    <a:pt x="9677" y="0"/>
                  </a:moveTo>
                  <a:lnTo>
                    <a:pt x="0" y="23558"/>
                  </a:lnTo>
                  <a:lnTo>
                    <a:pt x="34810" y="36245"/>
                  </a:lnTo>
                  <a:lnTo>
                    <a:pt x="44488" y="12687"/>
                  </a:lnTo>
                  <a:lnTo>
                    <a:pt x="9677" y="0"/>
                  </a:lnTo>
                  <a:close/>
                </a:path>
              </a:pathLst>
            </a:custGeom>
            <a:solidFill>
              <a:srgbClr val="7FB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81"/>
            <p:cNvSpPr/>
            <p:nvPr/>
          </p:nvSpPr>
          <p:spPr>
            <a:xfrm>
              <a:off x="8498376" y="3028285"/>
              <a:ext cx="45085" cy="36830"/>
            </a:xfrm>
            <a:custGeom>
              <a:avLst/>
              <a:gdLst/>
              <a:ahLst/>
              <a:cxnLst/>
              <a:rect l="l" t="t" r="r" b="b"/>
              <a:pathLst>
                <a:path w="45084" h="36830">
                  <a:moveTo>
                    <a:pt x="9677" y="0"/>
                  </a:moveTo>
                  <a:lnTo>
                    <a:pt x="0" y="23558"/>
                  </a:lnTo>
                  <a:lnTo>
                    <a:pt x="34810" y="36245"/>
                  </a:lnTo>
                  <a:lnTo>
                    <a:pt x="44488" y="12687"/>
                  </a:lnTo>
                  <a:lnTo>
                    <a:pt x="9677" y="0"/>
                  </a:lnTo>
                  <a:close/>
                </a:path>
              </a:pathLst>
            </a:custGeom>
            <a:solidFill>
              <a:srgbClr val="7FB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82"/>
            <p:cNvSpPr/>
            <p:nvPr/>
          </p:nvSpPr>
          <p:spPr>
            <a:xfrm>
              <a:off x="8437033" y="2888350"/>
              <a:ext cx="38735" cy="41910"/>
            </a:xfrm>
            <a:custGeom>
              <a:avLst/>
              <a:gdLst/>
              <a:ahLst/>
              <a:cxnLst/>
              <a:rect l="l" t="t" r="r" b="b"/>
              <a:pathLst>
                <a:path w="38734" h="41910">
                  <a:moveTo>
                    <a:pt x="13474" y="0"/>
                  </a:moveTo>
                  <a:lnTo>
                    <a:pt x="0" y="32778"/>
                  </a:lnTo>
                  <a:lnTo>
                    <a:pt x="25018" y="41897"/>
                  </a:lnTo>
                  <a:lnTo>
                    <a:pt x="38493" y="9118"/>
                  </a:lnTo>
                  <a:lnTo>
                    <a:pt x="13474" y="0"/>
                  </a:lnTo>
                  <a:close/>
                </a:path>
              </a:pathLst>
            </a:custGeom>
            <a:solidFill>
              <a:srgbClr val="7FB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83"/>
            <p:cNvSpPr/>
            <p:nvPr/>
          </p:nvSpPr>
          <p:spPr>
            <a:xfrm>
              <a:off x="8646987" y="2964870"/>
              <a:ext cx="38735" cy="41910"/>
            </a:xfrm>
            <a:custGeom>
              <a:avLst/>
              <a:gdLst/>
              <a:ahLst/>
              <a:cxnLst/>
              <a:rect l="l" t="t" r="r" b="b"/>
              <a:pathLst>
                <a:path w="38734" h="41910">
                  <a:moveTo>
                    <a:pt x="13474" y="0"/>
                  </a:moveTo>
                  <a:lnTo>
                    <a:pt x="0" y="32778"/>
                  </a:lnTo>
                  <a:lnTo>
                    <a:pt x="25018" y="41897"/>
                  </a:lnTo>
                  <a:lnTo>
                    <a:pt x="38493" y="9118"/>
                  </a:lnTo>
                  <a:lnTo>
                    <a:pt x="13474" y="0"/>
                  </a:lnTo>
                  <a:close/>
                </a:path>
              </a:pathLst>
            </a:custGeom>
            <a:solidFill>
              <a:srgbClr val="7FB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84"/>
            <p:cNvSpPr/>
            <p:nvPr/>
          </p:nvSpPr>
          <p:spPr>
            <a:xfrm>
              <a:off x="8493267" y="2831957"/>
              <a:ext cx="45085" cy="37465"/>
            </a:xfrm>
            <a:custGeom>
              <a:avLst/>
              <a:gdLst/>
              <a:ahLst/>
              <a:cxnLst/>
              <a:rect l="l" t="t" r="r" b="b"/>
              <a:pathLst>
                <a:path w="45084" h="37464">
                  <a:moveTo>
                    <a:pt x="34137" y="0"/>
                  </a:moveTo>
                  <a:lnTo>
                    <a:pt x="0" y="14198"/>
                  </a:lnTo>
                  <a:lnTo>
                    <a:pt x="10845" y="37312"/>
                  </a:lnTo>
                  <a:lnTo>
                    <a:pt x="44983" y="23101"/>
                  </a:lnTo>
                  <a:lnTo>
                    <a:pt x="34137" y="0"/>
                  </a:lnTo>
                  <a:close/>
                </a:path>
              </a:pathLst>
            </a:custGeom>
            <a:solidFill>
              <a:srgbClr val="7FB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85"/>
            <p:cNvSpPr/>
            <p:nvPr/>
          </p:nvSpPr>
          <p:spPr>
            <a:xfrm>
              <a:off x="8584266" y="3025858"/>
              <a:ext cx="45085" cy="37465"/>
            </a:xfrm>
            <a:custGeom>
              <a:avLst/>
              <a:gdLst/>
              <a:ahLst/>
              <a:cxnLst/>
              <a:rect l="l" t="t" r="r" b="b"/>
              <a:pathLst>
                <a:path w="45084" h="37464">
                  <a:moveTo>
                    <a:pt x="34137" y="0"/>
                  </a:moveTo>
                  <a:lnTo>
                    <a:pt x="0" y="14198"/>
                  </a:lnTo>
                  <a:lnTo>
                    <a:pt x="10845" y="37312"/>
                  </a:lnTo>
                  <a:lnTo>
                    <a:pt x="44983" y="23101"/>
                  </a:lnTo>
                  <a:lnTo>
                    <a:pt x="34137" y="0"/>
                  </a:lnTo>
                  <a:close/>
                </a:path>
              </a:pathLst>
            </a:custGeom>
            <a:solidFill>
              <a:srgbClr val="7FB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86"/>
            <p:cNvSpPr/>
            <p:nvPr/>
          </p:nvSpPr>
          <p:spPr>
            <a:xfrm>
              <a:off x="8438481" y="2969220"/>
              <a:ext cx="40005" cy="42545"/>
            </a:xfrm>
            <a:custGeom>
              <a:avLst/>
              <a:gdLst/>
              <a:ahLst/>
              <a:cxnLst/>
              <a:rect l="l" t="t" r="r" b="b"/>
              <a:pathLst>
                <a:path w="40004" h="42544">
                  <a:moveTo>
                    <a:pt x="24536" y="0"/>
                  </a:moveTo>
                  <a:lnTo>
                    <a:pt x="0" y="10210"/>
                  </a:lnTo>
                  <a:lnTo>
                    <a:pt x="15087" y="42367"/>
                  </a:lnTo>
                  <a:lnTo>
                    <a:pt x="39624" y="32143"/>
                  </a:lnTo>
                  <a:lnTo>
                    <a:pt x="24536" y="0"/>
                  </a:lnTo>
                  <a:close/>
                </a:path>
              </a:pathLst>
            </a:custGeom>
            <a:solidFill>
              <a:srgbClr val="7FB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87"/>
            <p:cNvSpPr/>
            <p:nvPr/>
          </p:nvSpPr>
          <p:spPr>
            <a:xfrm>
              <a:off x="8644409" y="2883536"/>
              <a:ext cx="40005" cy="42545"/>
            </a:xfrm>
            <a:custGeom>
              <a:avLst/>
              <a:gdLst/>
              <a:ahLst/>
              <a:cxnLst/>
              <a:rect l="l" t="t" r="r" b="b"/>
              <a:pathLst>
                <a:path w="40004" h="42544">
                  <a:moveTo>
                    <a:pt x="24536" y="0"/>
                  </a:moveTo>
                  <a:lnTo>
                    <a:pt x="0" y="10210"/>
                  </a:lnTo>
                  <a:lnTo>
                    <a:pt x="15087" y="42354"/>
                  </a:lnTo>
                  <a:lnTo>
                    <a:pt x="39624" y="32143"/>
                  </a:lnTo>
                  <a:lnTo>
                    <a:pt x="24536" y="0"/>
                  </a:lnTo>
                  <a:close/>
                </a:path>
              </a:pathLst>
            </a:custGeom>
            <a:solidFill>
              <a:srgbClr val="7FB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88"/>
            <p:cNvSpPr/>
            <p:nvPr/>
          </p:nvSpPr>
          <p:spPr>
            <a:xfrm>
              <a:off x="8518980" y="3225089"/>
              <a:ext cx="149860" cy="140970"/>
            </a:xfrm>
            <a:custGeom>
              <a:avLst/>
              <a:gdLst/>
              <a:ahLst/>
              <a:cxnLst/>
              <a:rect l="l" t="t" r="r" b="b"/>
              <a:pathLst>
                <a:path w="149859" h="140970">
                  <a:moveTo>
                    <a:pt x="60552" y="0"/>
                  </a:moveTo>
                  <a:lnTo>
                    <a:pt x="33472" y="10231"/>
                  </a:lnTo>
                  <a:lnTo>
                    <a:pt x="12444" y="29276"/>
                  </a:lnTo>
                  <a:lnTo>
                    <a:pt x="374" y="55365"/>
                  </a:lnTo>
                  <a:lnTo>
                    <a:pt x="0" y="83820"/>
                  </a:lnTo>
                  <a:lnTo>
                    <a:pt x="10863" y="109315"/>
                  </a:lnTo>
                  <a:lnTo>
                    <a:pt x="31087" y="129114"/>
                  </a:lnTo>
                  <a:lnTo>
                    <a:pt x="58794" y="140481"/>
                  </a:lnTo>
                  <a:lnTo>
                    <a:pt x="89016" y="140830"/>
                  </a:lnTo>
                  <a:lnTo>
                    <a:pt x="116095" y="130599"/>
                  </a:lnTo>
                  <a:lnTo>
                    <a:pt x="137124" y="111554"/>
                  </a:lnTo>
                  <a:lnTo>
                    <a:pt x="139023" y="107448"/>
                  </a:lnTo>
                  <a:lnTo>
                    <a:pt x="82271" y="107448"/>
                  </a:lnTo>
                  <a:lnTo>
                    <a:pt x="66376" y="107258"/>
                  </a:lnTo>
                  <a:lnTo>
                    <a:pt x="51803" y="101283"/>
                  </a:lnTo>
                  <a:lnTo>
                    <a:pt x="41165" y="90871"/>
                  </a:lnTo>
                  <a:lnTo>
                    <a:pt x="35449" y="77465"/>
                  </a:lnTo>
                  <a:lnTo>
                    <a:pt x="35642" y="62503"/>
                  </a:lnTo>
                  <a:lnTo>
                    <a:pt x="41993" y="48777"/>
                  </a:lnTo>
                  <a:lnTo>
                    <a:pt x="53054" y="38759"/>
                  </a:lnTo>
                  <a:lnTo>
                    <a:pt x="67296" y="33376"/>
                  </a:lnTo>
                  <a:lnTo>
                    <a:pt x="139493" y="33376"/>
                  </a:lnTo>
                  <a:lnTo>
                    <a:pt x="138700" y="31515"/>
                  </a:lnTo>
                  <a:lnTo>
                    <a:pt x="118475" y="11716"/>
                  </a:lnTo>
                  <a:lnTo>
                    <a:pt x="90773" y="349"/>
                  </a:lnTo>
                  <a:lnTo>
                    <a:pt x="60552" y="0"/>
                  </a:lnTo>
                  <a:close/>
                </a:path>
                <a:path w="149859" h="140970">
                  <a:moveTo>
                    <a:pt x="139493" y="33376"/>
                  </a:moveTo>
                  <a:lnTo>
                    <a:pt x="67296" y="33376"/>
                  </a:lnTo>
                  <a:lnTo>
                    <a:pt x="83191" y="33559"/>
                  </a:lnTo>
                  <a:lnTo>
                    <a:pt x="97764" y="39542"/>
                  </a:lnTo>
                  <a:lnTo>
                    <a:pt x="108401" y="49957"/>
                  </a:lnTo>
                  <a:lnTo>
                    <a:pt x="114113" y="63365"/>
                  </a:lnTo>
                  <a:lnTo>
                    <a:pt x="113912" y="78327"/>
                  </a:lnTo>
                  <a:lnTo>
                    <a:pt x="107569" y="92052"/>
                  </a:lnTo>
                  <a:lnTo>
                    <a:pt x="96512" y="102070"/>
                  </a:lnTo>
                  <a:lnTo>
                    <a:pt x="82271" y="107448"/>
                  </a:lnTo>
                  <a:lnTo>
                    <a:pt x="139023" y="107448"/>
                  </a:lnTo>
                  <a:lnTo>
                    <a:pt x="149193" y="85464"/>
                  </a:lnTo>
                  <a:lnTo>
                    <a:pt x="149566" y="57010"/>
                  </a:lnTo>
                  <a:lnTo>
                    <a:pt x="139493" y="333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89"/>
            <p:cNvSpPr/>
            <p:nvPr/>
          </p:nvSpPr>
          <p:spPr>
            <a:xfrm>
              <a:off x="8595765" y="3210703"/>
              <a:ext cx="29845" cy="22860"/>
            </a:xfrm>
            <a:custGeom>
              <a:avLst/>
              <a:gdLst/>
              <a:ahLst/>
              <a:cxnLst/>
              <a:rect l="l" t="t" r="r" b="b"/>
              <a:pathLst>
                <a:path w="29845" h="22860">
                  <a:moveTo>
                    <a:pt x="3949" y="0"/>
                  </a:moveTo>
                  <a:lnTo>
                    <a:pt x="0" y="17322"/>
                  </a:lnTo>
                  <a:lnTo>
                    <a:pt x="25603" y="22504"/>
                  </a:lnTo>
                  <a:lnTo>
                    <a:pt x="29552" y="5181"/>
                  </a:lnTo>
                  <a:lnTo>
                    <a:pt x="39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90"/>
            <p:cNvSpPr/>
            <p:nvPr/>
          </p:nvSpPr>
          <p:spPr>
            <a:xfrm>
              <a:off x="8562595" y="3356103"/>
              <a:ext cx="29845" cy="22860"/>
            </a:xfrm>
            <a:custGeom>
              <a:avLst/>
              <a:gdLst/>
              <a:ahLst/>
              <a:cxnLst/>
              <a:rect l="l" t="t" r="r" b="b"/>
              <a:pathLst>
                <a:path w="29845" h="22860">
                  <a:moveTo>
                    <a:pt x="3949" y="0"/>
                  </a:moveTo>
                  <a:lnTo>
                    <a:pt x="0" y="17322"/>
                  </a:lnTo>
                  <a:lnTo>
                    <a:pt x="25603" y="22504"/>
                  </a:lnTo>
                  <a:lnTo>
                    <a:pt x="29552" y="5181"/>
                  </a:lnTo>
                  <a:lnTo>
                    <a:pt x="39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91"/>
            <p:cNvSpPr/>
            <p:nvPr/>
          </p:nvSpPr>
          <p:spPr>
            <a:xfrm>
              <a:off x="8504800" y="3265123"/>
              <a:ext cx="24130" cy="27940"/>
            </a:xfrm>
            <a:custGeom>
              <a:avLst/>
              <a:gdLst/>
              <a:ahLst/>
              <a:cxnLst/>
              <a:rect l="l" t="t" r="r" b="b"/>
              <a:pathLst>
                <a:path w="24129" h="27939">
                  <a:moveTo>
                    <a:pt x="5499" y="0"/>
                  </a:moveTo>
                  <a:lnTo>
                    <a:pt x="0" y="24104"/>
                  </a:lnTo>
                  <a:lnTo>
                    <a:pt x="18402" y="27825"/>
                  </a:lnTo>
                  <a:lnTo>
                    <a:pt x="23901" y="3721"/>
                  </a:lnTo>
                  <a:lnTo>
                    <a:pt x="54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92"/>
            <p:cNvSpPr/>
            <p:nvPr/>
          </p:nvSpPr>
          <p:spPr>
            <a:xfrm>
              <a:off x="8659217" y="3296358"/>
              <a:ext cx="24130" cy="27940"/>
            </a:xfrm>
            <a:custGeom>
              <a:avLst/>
              <a:gdLst/>
              <a:ahLst/>
              <a:cxnLst/>
              <a:rect l="l" t="t" r="r" b="b"/>
              <a:pathLst>
                <a:path w="24129" h="27939">
                  <a:moveTo>
                    <a:pt x="5499" y="0"/>
                  </a:moveTo>
                  <a:lnTo>
                    <a:pt x="0" y="24104"/>
                  </a:lnTo>
                  <a:lnTo>
                    <a:pt x="18402" y="27825"/>
                  </a:lnTo>
                  <a:lnTo>
                    <a:pt x="23901" y="3721"/>
                  </a:lnTo>
                  <a:lnTo>
                    <a:pt x="54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93"/>
            <p:cNvSpPr/>
            <p:nvPr/>
          </p:nvSpPr>
          <p:spPr>
            <a:xfrm>
              <a:off x="8534990" y="3218070"/>
              <a:ext cx="32384" cy="28575"/>
            </a:xfrm>
            <a:custGeom>
              <a:avLst/>
              <a:gdLst/>
              <a:ahLst/>
              <a:cxnLst/>
              <a:rect l="l" t="t" r="r" b="b"/>
              <a:pathLst>
                <a:path w="32384" h="28575">
                  <a:moveTo>
                    <a:pt x="21983" y="0"/>
                  </a:moveTo>
                  <a:lnTo>
                    <a:pt x="0" y="13385"/>
                  </a:lnTo>
                  <a:lnTo>
                    <a:pt x="10210" y="28270"/>
                  </a:lnTo>
                  <a:lnTo>
                    <a:pt x="32207" y="14884"/>
                  </a:lnTo>
                  <a:lnTo>
                    <a:pt x="219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94"/>
            <p:cNvSpPr/>
            <p:nvPr/>
          </p:nvSpPr>
          <p:spPr>
            <a:xfrm>
              <a:off x="8620721" y="3342970"/>
              <a:ext cx="32384" cy="28575"/>
            </a:xfrm>
            <a:custGeom>
              <a:avLst/>
              <a:gdLst/>
              <a:ahLst/>
              <a:cxnLst/>
              <a:rect l="l" t="t" r="r" b="b"/>
              <a:pathLst>
                <a:path w="32384" h="28575">
                  <a:moveTo>
                    <a:pt x="21996" y="0"/>
                  </a:moveTo>
                  <a:lnTo>
                    <a:pt x="0" y="13385"/>
                  </a:lnTo>
                  <a:lnTo>
                    <a:pt x="10210" y="28270"/>
                  </a:lnTo>
                  <a:lnTo>
                    <a:pt x="32207" y="14884"/>
                  </a:lnTo>
                  <a:lnTo>
                    <a:pt x="219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95"/>
            <p:cNvSpPr/>
            <p:nvPr/>
          </p:nvSpPr>
          <p:spPr>
            <a:xfrm>
              <a:off x="8512619" y="331985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15811" y="0"/>
                  </a:moveTo>
                  <a:lnTo>
                    <a:pt x="0" y="9626"/>
                  </a:lnTo>
                  <a:lnTo>
                    <a:pt x="14224" y="30327"/>
                  </a:lnTo>
                  <a:lnTo>
                    <a:pt x="30022" y="20713"/>
                  </a:lnTo>
                  <a:lnTo>
                    <a:pt x="158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96"/>
            <p:cNvSpPr/>
            <p:nvPr/>
          </p:nvSpPr>
          <p:spPr>
            <a:xfrm>
              <a:off x="8645266" y="32391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15811" y="0"/>
                  </a:moveTo>
                  <a:lnTo>
                    <a:pt x="0" y="9626"/>
                  </a:lnTo>
                  <a:lnTo>
                    <a:pt x="14224" y="30327"/>
                  </a:lnTo>
                  <a:lnTo>
                    <a:pt x="30022" y="20713"/>
                  </a:lnTo>
                  <a:lnTo>
                    <a:pt x="158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97"/>
            <p:cNvSpPr/>
            <p:nvPr/>
          </p:nvSpPr>
          <p:spPr>
            <a:xfrm>
              <a:off x="8282985" y="2498660"/>
              <a:ext cx="302895" cy="285115"/>
            </a:xfrm>
            <a:custGeom>
              <a:avLst/>
              <a:gdLst/>
              <a:ahLst/>
              <a:cxnLst/>
              <a:rect l="l" t="t" r="r" b="b"/>
              <a:pathLst>
                <a:path w="302895" h="285114">
                  <a:moveTo>
                    <a:pt x="151130" y="0"/>
                  </a:moveTo>
                  <a:lnTo>
                    <a:pt x="103362" y="7253"/>
                  </a:lnTo>
                  <a:lnTo>
                    <a:pt x="61875" y="27453"/>
                  </a:lnTo>
                  <a:lnTo>
                    <a:pt x="29160" y="58257"/>
                  </a:lnTo>
                  <a:lnTo>
                    <a:pt x="7704" y="97321"/>
                  </a:lnTo>
                  <a:lnTo>
                    <a:pt x="0" y="142303"/>
                  </a:lnTo>
                  <a:lnTo>
                    <a:pt x="7704" y="187285"/>
                  </a:lnTo>
                  <a:lnTo>
                    <a:pt x="29160" y="226349"/>
                  </a:lnTo>
                  <a:lnTo>
                    <a:pt x="61875" y="257153"/>
                  </a:lnTo>
                  <a:lnTo>
                    <a:pt x="103362" y="277353"/>
                  </a:lnTo>
                  <a:lnTo>
                    <a:pt x="151130" y="284606"/>
                  </a:lnTo>
                  <a:lnTo>
                    <a:pt x="198904" y="277353"/>
                  </a:lnTo>
                  <a:lnTo>
                    <a:pt x="240394" y="257153"/>
                  </a:lnTo>
                  <a:lnTo>
                    <a:pt x="273111" y="226349"/>
                  </a:lnTo>
                  <a:lnTo>
                    <a:pt x="278160" y="217157"/>
                  </a:lnTo>
                  <a:lnTo>
                    <a:pt x="151130" y="217157"/>
                  </a:lnTo>
                  <a:lnTo>
                    <a:pt x="120193" y="211274"/>
                  </a:lnTo>
                  <a:lnTo>
                    <a:pt x="94926" y="195232"/>
                  </a:lnTo>
                  <a:lnTo>
                    <a:pt x="77888" y="171439"/>
                  </a:lnTo>
                  <a:lnTo>
                    <a:pt x="71640" y="142303"/>
                  </a:lnTo>
                  <a:lnTo>
                    <a:pt x="77888" y="113167"/>
                  </a:lnTo>
                  <a:lnTo>
                    <a:pt x="94926" y="89374"/>
                  </a:lnTo>
                  <a:lnTo>
                    <a:pt x="120193" y="73332"/>
                  </a:lnTo>
                  <a:lnTo>
                    <a:pt x="151130" y="67449"/>
                  </a:lnTo>
                  <a:lnTo>
                    <a:pt x="278160" y="67449"/>
                  </a:lnTo>
                  <a:lnTo>
                    <a:pt x="273111" y="58257"/>
                  </a:lnTo>
                  <a:lnTo>
                    <a:pt x="240394" y="27453"/>
                  </a:lnTo>
                  <a:lnTo>
                    <a:pt x="198904" y="7253"/>
                  </a:lnTo>
                  <a:lnTo>
                    <a:pt x="151130" y="0"/>
                  </a:lnTo>
                  <a:close/>
                </a:path>
                <a:path w="302895" h="285114">
                  <a:moveTo>
                    <a:pt x="278160" y="67449"/>
                  </a:moveTo>
                  <a:lnTo>
                    <a:pt x="151130" y="67449"/>
                  </a:lnTo>
                  <a:lnTo>
                    <a:pt x="182072" y="73332"/>
                  </a:lnTo>
                  <a:lnTo>
                    <a:pt x="207338" y="89374"/>
                  </a:lnTo>
                  <a:lnTo>
                    <a:pt x="224373" y="113167"/>
                  </a:lnTo>
                  <a:lnTo>
                    <a:pt x="230619" y="142303"/>
                  </a:lnTo>
                  <a:lnTo>
                    <a:pt x="224373" y="171439"/>
                  </a:lnTo>
                  <a:lnTo>
                    <a:pt x="207338" y="195232"/>
                  </a:lnTo>
                  <a:lnTo>
                    <a:pt x="182072" y="211274"/>
                  </a:lnTo>
                  <a:lnTo>
                    <a:pt x="151130" y="217157"/>
                  </a:lnTo>
                  <a:lnTo>
                    <a:pt x="278160" y="217157"/>
                  </a:lnTo>
                  <a:lnTo>
                    <a:pt x="294567" y="187285"/>
                  </a:lnTo>
                  <a:lnTo>
                    <a:pt x="302272" y="142303"/>
                  </a:lnTo>
                  <a:lnTo>
                    <a:pt x="294567" y="97321"/>
                  </a:lnTo>
                  <a:lnTo>
                    <a:pt x="278160" y="67449"/>
                  </a:lnTo>
                  <a:close/>
                </a:path>
              </a:pathLst>
            </a:custGeom>
            <a:solidFill>
              <a:srgbClr val="3B8A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98"/>
            <p:cNvSpPr/>
            <p:nvPr/>
          </p:nvSpPr>
          <p:spPr>
            <a:xfrm>
              <a:off x="8408123" y="2491581"/>
              <a:ext cx="52069" cy="0"/>
            </a:xfrm>
            <a:custGeom>
              <a:avLst/>
              <a:gdLst/>
              <a:ahLst/>
              <a:cxnLst/>
              <a:rect l="l" t="t" r="r" b="b"/>
              <a:pathLst>
                <a:path w="52070">
                  <a:moveTo>
                    <a:pt x="0" y="0"/>
                  </a:moveTo>
                  <a:lnTo>
                    <a:pt x="52006" y="0"/>
                  </a:lnTo>
                </a:path>
              </a:pathLst>
            </a:custGeom>
            <a:ln w="35191">
              <a:solidFill>
                <a:srgbClr val="3B8A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99"/>
            <p:cNvSpPr/>
            <p:nvPr/>
          </p:nvSpPr>
          <p:spPr>
            <a:xfrm>
              <a:off x="8408123" y="2786907"/>
              <a:ext cx="52069" cy="0"/>
            </a:xfrm>
            <a:custGeom>
              <a:avLst/>
              <a:gdLst/>
              <a:ahLst/>
              <a:cxnLst/>
              <a:rect l="l" t="t" r="r" b="b"/>
              <a:pathLst>
                <a:path w="52070">
                  <a:moveTo>
                    <a:pt x="0" y="0"/>
                  </a:moveTo>
                  <a:lnTo>
                    <a:pt x="52006" y="0"/>
                  </a:lnTo>
                </a:path>
              </a:pathLst>
            </a:custGeom>
            <a:ln w="35191">
              <a:solidFill>
                <a:srgbClr val="3B8A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100"/>
            <p:cNvSpPr/>
            <p:nvPr/>
          </p:nvSpPr>
          <p:spPr>
            <a:xfrm>
              <a:off x="8572258" y="2639237"/>
              <a:ext cx="37465" cy="0"/>
            </a:xfrm>
            <a:custGeom>
              <a:avLst/>
              <a:gdLst/>
              <a:ahLst/>
              <a:cxnLst/>
              <a:rect l="l" t="t" r="r" b="b"/>
              <a:pathLst>
                <a:path w="37465">
                  <a:moveTo>
                    <a:pt x="0" y="0"/>
                  </a:moveTo>
                  <a:lnTo>
                    <a:pt x="37376" y="0"/>
                  </a:lnTo>
                </a:path>
              </a:pathLst>
            </a:custGeom>
            <a:ln w="48971">
              <a:solidFill>
                <a:srgbClr val="3B8A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101"/>
            <p:cNvSpPr/>
            <p:nvPr/>
          </p:nvSpPr>
          <p:spPr>
            <a:xfrm>
              <a:off x="8513409" y="2505067"/>
              <a:ext cx="63500" cy="59690"/>
            </a:xfrm>
            <a:custGeom>
              <a:avLst/>
              <a:gdLst/>
              <a:ahLst/>
              <a:cxnLst/>
              <a:rect l="l" t="t" r="r" b="b"/>
              <a:pathLst>
                <a:path w="63500" h="59689">
                  <a:moveTo>
                    <a:pt x="26428" y="0"/>
                  </a:moveTo>
                  <a:lnTo>
                    <a:pt x="0" y="24891"/>
                  </a:lnTo>
                  <a:lnTo>
                    <a:pt x="36779" y="59512"/>
                  </a:lnTo>
                  <a:lnTo>
                    <a:pt x="63207" y="34632"/>
                  </a:lnTo>
                  <a:lnTo>
                    <a:pt x="26428" y="0"/>
                  </a:lnTo>
                  <a:close/>
                </a:path>
              </a:pathLst>
            </a:custGeom>
            <a:solidFill>
              <a:srgbClr val="3B8A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102"/>
            <p:cNvSpPr/>
            <p:nvPr/>
          </p:nvSpPr>
          <p:spPr>
            <a:xfrm>
              <a:off x="8513402" y="2713901"/>
              <a:ext cx="63500" cy="59690"/>
            </a:xfrm>
            <a:custGeom>
              <a:avLst/>
              <a:gdLst/>
              <a:ahLst/>
              <a:cxnLst/>
              <a:rect l="l" t="t" r="r" b="b"/>
              <a:pathLst>
                <a:path w="63500" h="59689">
                  <a:moveTo>
                    <a:pt x="36779" y="0"/>
                  </a:moveTo>
                  <a:lnTo>
                    <a:pt x="0" y="34620"/>
                  </a:lnTo>
                  <a:lnTo>
                    <a:pt x="26441" y="59512"/>
                  </a:lnTo>
                  <a:lnTo>
                    <a:pt x="63207" y="24892"/>
                  </a:lnTo>
                  <a:lnTo>
                    <a:pt x="36779" y="0"/>
                  </a:lnTo>
                  <a:close/>
                </a:path>
              </a:pathLst>
            </a:custGeom>
            <a:solidFill>
              <a:srgbClr val="3B8A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103"/>
            <p:cNvSpPr/>
            <p:nvPr/>
          </p:nvSpPr>
          <p:spPr>
            <a:xfrm>
              <a:off x="8258606" y="2639237"/>
              <a:ext cx="37465" cy="0"/>
            </a:xfrm>
            <a:custGeom>
              <a:avLst/>
              <a:gdLst/>
              <a:ahLst/>
              <a:cxnLst/>
              <a:rect l="l" t="t" r="r" b="b"/>
              <a:pathLst>
                <a:path w="37465">
                  <a:moveTo>
                    <a:pt x="0" y="0"/>
                  </a:moveTo>
                  <a:lnTo>
                    <a:pt x="37376" y="0"/>
                  </a:lnTo>
                </a:path>
              </a:pathLst>
            </a:custGeom>
            <a:ln w="48971">
              <a:solidFill>
                <a:srgbClr val="3B8A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104"/>
            <p:cNvSpPr/>
            <p:nvPr/>
          </p:nvSpPr>
          <p:spPr>
            <a:xfrm>
              <a:off x="8291630" y="2713895"/>
              <a:ext cx="63500" cy="59690"/>
            </a:xfrm>
            <a:custGeom>
              <a:avLst/>
              <a:gdLst/>
              <a:ahLst/>
              <a:cxnLst/>
              <a:rect l="l" t="t" r="r" b="b"/>
              <a:pathLst>
                <a:path w="63500" h="59689">
                  <a:moveTo>
                    <a:pt x="26428" y="0"/>
                  </a:moveTo>
                  <a:lnTo>
                    <a:pt x="0" y="24891"/>
                  </a:lnTo>
                  <a:lnTo>
                    <a:pt x="36766" y="59512"/>
                  </a:lnTo>
                  <a:lnTo>
                    <a:pt x="63195" y="34632"/>
                  </a:lnTo>
                  <a:lnTo>
                    <a:pt x="26428" y="0"/>
                  </a:lnTo>
                  <a:close/>
                </a:path>
              </a:pathLst>
            </a:custGeom>
            <a:solidFill>
              <a:srgbClr val="3B8A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105"/>
            <p:cNvSpPr/>
            <p:nvPr/>
          </p:nvSpPr>
          <p:spPr>
            <a:xfrm>
              <a:off x="8291633" y="2505072"/>
              <a:ext cx="63500" cy="59690"/>
            </a:xfrm>
            <a:custGeom>
              <a:avLst/>
              <a:gdLst/>
              <a:ahLst/>
              <a:cxnLst/>
              <a:rect l="l" t="t" r="r" b="b"/>
              <a:pathLst>
                <a:path w="63500" h="59689">
                  <a:moveTo>
                    <a:pt x="36766" y="0"/>
                  </a:moveTo>
                  <a:lnTo>
                    <a:pt x="0" y="34620"/>
                  </a:lnTo>
                  <a:lnTo>
                    <a:pt x="26428" y="59512"/>
                  </a:lnTo>
                  <a:lnTo>
                    <a:pt x="63195" y="24892"/>
                  </a:lnTo>
                  <a:lnTo>
                    <a:pt x="36766" y="0"/>
                  </a:lnTo>
                  <a:close/>
                </a:path>
              </a:pathLst>
            </a:custGeom>
            <a:solidFill>
              <a:srgbClr val="3B8A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106"/>
            <p:cNvSpPr/>
            <p:nvPr/>
          </p:nvSpPr>
          <p:spPr>
            <a:xfrm>
              <a:off x="8102295" y="2695168"/>
              <a:ext cx="149860" cy="140970"/>
            </a:xfrm>
            <a:custGeom>
              <a:avLst/>
              <a:gdLst/>
              <a:ahLst/>
              <a:cxnLst/>
              <a:rect l="l" t="t" r="r" b="b"/>
              <a:pathLst>
                <a:path w="149859" h="140969">
                  <a:moveTo>
                    <a:pt x="89014" y="0"/>
                  </a:moveTo>
                  <a:lnTo>
                    <a:pt x="58793" y="349"/>
                  </a:lnTo>
                  <a:lnTo>
                    <a:pt x="31091" y="11716"/>
                  </a:lnTo>
                  <a:lnTo>
                    <a:pt x="10866" y="31515"/>
                  </a:lnTo>
                  <a:lnTo>
                    <a:pt x="0" y="57010"/>
                  </a:lnTo>
                  <a:lnTo>
                    <a:pt x="373" y="85464"/>
                  </a:lnTo>
                  <a:lnTo>
                    <a:pt x="12442" y="111554"/>
                  </a:lnTo>
                  <a:lnTo>
                    <a:pt x="33470" y="130599"/>
                  </a:lnTo>
                  <a:lnTo>
                    <a:pt x="60550" y="140830"/>
                  </a:lnTo>
                  <a:lnTo>
                    <a:pt x="90771" y="140481"/>
                  </a:lnTo>
                  <a:lnTo>
                    <a:pt x="118478" y="129114"/>
                  </a:lnTo>
                  <a:lnTo>
                    <a:pt x="138703" y="109315"/>
                  </a:lnTo>
                  <a:lnTo>
                    <a:pt x="139498" y="107448"/>
                  </a:lnTo>
                  <a:lnTo>
                    <a:pt x="67295" y="107448"/>
                  </a:lnTo>
                  <a:lnTo>
                    <a:pt x="53054" y="102070"/>
                  </a:lnTo>
                  <a:lnTo>
                    <a:pt x="41997" y="92052"/>
                  </a:lnTo>
                  <a:lnTo>
                    <a:pt x="35653" y="78327"/>
                  </a:lnTo>
                  <a:lnTo>
                    <a:pt x="35453" y="63365"/>
                  </a:lnTo>
                  <a:lnTo>
                    <a:pt x="41165" y="49957"/>
                  </a:lnTo>
                  <a:lnTo>
                    <a:pt x="51802" y="39542"/>
                  </a:lnTo>
                  <a:lnTo>
                    <a:pt x="66374" y="33559"/>
                  </a:lnTo>
                  <a:lnTo>
                    <a:pt x="82269" y="33376"/>
                  </a:lnTo>
                  <a:lnTo>
                    <a:pt x="139019" y="33376"/>
                  </a:lnTo>
                  <a:lnTo>
                    <a:pt x="137122" y="29276"/>
                  </a:lnTo>
                  <a:lnTo>
                    <a:pt x="116093" y="10231"/>
                  </a:lnTo>
                  <a:lnTo>
                    <a:pt x="89014" y="0"/>
                  </a:lnTo>
                  <a:close/>
                </a:path>
                <a:path w="149859" h="140969">
                  <a:moveTo>
                    <a:pt x="139019" y="33376"/>
                  </a:moveTo>
                  <a:lnTo>
                    <a:pt x="82269" y="33376"/>
                  </a:lnTo>
                  <a:lnTo>
                    <a:pt x="96512" y="38759"/>
                  </a:lnTo>
                  <a:lnTo>
                    <a:pt x="107572" y="48777"/>
                  </a:lnTo>
                  <a:lnTo>
                    <a:pt x="113923" y="62503"/>
                  </a:lnTo>
                  <a:lnTo>
                    <a:pt x="114116" y="77465"/>
                  </a:lnTo>
                  <a:lnTo>
                    <a:pt x="108400" y="90871"/>
                  </a:lnTo>
                  <a:lnTo>
                    <a:pt x="97762" y="101283"/>
                  </a:lnTo>
                  <a:lnTo>
                    <a:pt x="83189" y="107258"/>
                  </a:lnTo>
                  <a:lnTo>
                    <a:pt x="67295" y="107448"/>
                  </a:lnTo>
                  <a:lnTo>
                    <a:pt x="139498" y="107448"/>
                  </a:lnTo>
                  <a:lnTo>
                    <a:pt x="149566" y="83820"/>
                  </a:lnTo>
                  <a:lnTo>
                    <a:pt x="149191" y="55365"/>
                  </a:lnTo>
                  <a:lnTo>
                    <a:pt x="139019" y="33376"/>
                  </a:lnTo>
                  <a:close/>
                </a:path>
              </a:pathLst>
            </a:custGeom>
            <a:solidFill>
              <a:srgbClr val="69A3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107"/>
            <p:cNvSpPr/>
            <p:nvPr/>
          </p:nvSpPr>
          <p:spPr>
            <a:xfrm>
              <a:off x="8145524" y="2680783"/>
              <a:ext cx="29845" cy="22860"/>
            </a:xfrm>
            <a:custGeom>
              <a:avLst/>
              <a:gdLst/>
              <a:ahLst/>
              <a:cxnLst/>
              <a:rect l="l" t="t" r="r" b="b"/>
              <a:pathLst>
                <a:path w="29845" h="22860">
                  <a:moveTo>
                    <a:pt x="25603" y="0"/>
                  </a:moveTo>
                  <a:lnTo>
                    <a:pt x="0" y="5181"/>
                  </a:lnTo>
                  <a:lnTo>
                    <a:pt x="3949" y="22504"/>
                  </a:lnTo>
                  <a:lnTo>
                    <a:pt x="29552" y="17322"/>
                  </a:lnTo>
                  <a:lnTo>
                    <a:pt x="25603" y="0"/>
                  </a:lnTo>
                  <a:close/>
                </a:path>
              </a:pathLst>
            </a:custGeom>
            <a:solidFill>
              <a:srgbClr val="69A3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108"/>
            <p:cNvSpPr/>
            <p:nvPr/>
          </p:nvSpPr>
          <p:spPr>
            <a:xfrm>
              <a:off x="8178694" y="2826183"/>
              <a:ext cx="29845" cy="22860"/>
            </a:xfrm>
            <a:custGeom>
              <a:avLst/>
              <a:gdLst/>
              <a:ahLst/>
              <a:cxnLst/>
              <a:rect l="l" t="t" r="r" b="b"/>
              <a:pathLst>
                <a:path w="29845" h="22860">
                  <a:moveTo>
                    <a:pt x="25603" y="0"/>
                  </a:moveTo>
                  <a:lnTo>
                    <a:pt x="0" y="5181"/>
                  </a:lnTo>
                  <a:lnTo>
                    <a:pt x="3949" y="22504"/>
                  </a:lnTo>
                  <a:lnTo>
                    <a:pt x="29552" y="17322"/>
                  </a:lnTo>
                  <a:lnTo>
                    <a:pt x="25603" y="0"/>
                  </a:lnTo>
                  <a:close/>
                </a:path>
              </a:pathLst>
            </a:custGeom>
            <a:solidFill>
              <a:srgbClr val="69A3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109"/>
            <p:cNvSpPr/>
            <p:nvPr/>
          </p:nvSpPr>
          <p:spPr>
            <a:xfrm>
              <a:off x="8242141" y="2735202"/>
              <a:ext cx="24130" cy="27940"/>
            </a:xfrm>
            <a:custGeom>
              <a:avLst/>
              <a:gdLst/>
              <a:ahLst/>
              <a:cxnLst/>
              <a:rect l="l" t="t" r="r" b="b"/>
              <a:pathLst>
                <a:path w="24129" h="27939">
                  <a:moveTo>
                    <a:pt x="18402" y="0"/>
                  </a:moveTo>
                  <a:lnTo>
                    <a:pt x="0" y="3721"/>
                  </a:lnTo>
                  <a:lnTo>
                    <a:pt x="5499" y="27825"/>
                  </a:lnTo>
                  <a:lnTo>
                    <a:pt x="23901" y="24104"/>
                  </a:lnTo>
                  <a:lnTo>
                    <a:pt x="18402" y="0"/>
                  </a:lnTo>
                  <a:close/>
                </a:path>
              </a:pathLst>
            </a:custGeom>
            <a:solidFill>
              <a:srgbClr val="69A3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110"/>
            <p:cNvSpPr/>
            <p:nvPr/>
          </p:nvSpPr>
          <p:spPr>
            <a:xfrm>
              <a:off x="8087723" y="2766438"/>
              <a:ext cx="24130" cy="27940"/>
            </a:xfrm>
            <a:custGeom>
              <a:avLst/>
              <a:gdLst/>
              <a:ahLst/>
              <a:cxnLst/>
              <a:rect l="l" t="t" r="r" b="b"/>
              <a:pathLst>
                <a:path w="24129" h="27939">
                  <a:moveTo>
                    <a:pt x="18402" y="0"/>
                  </a:moveTo>
                  <a:lnTo>
                    <a:pt x="0" y="3721"/>
                  </a:lnTo>
                  <a:lnTo>
                    <a:pt x="5499" y="27825"/>
                  </a:lnTo>
                  <a:lnTo>
                    <a:pt x="23901" y="24104"/>
                  </a:lnTo>
                  <a:lnTo>
                    <a:pt x="18402" y="0"/>
                  </a:lnTo>
                  <a:close/>
                </a:path>
              </a:pathLst>
            </a:custGeom>
            <a:solidFill>
              <a:srgbClr val="69A3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111"/>
            <p:cNvSpPr/>
            <p:nvPr/>
          </p:nvSpPr>
          <p:spPr>
            <a:xfrm>
              <a:off x="8203644" y="2688150"/>
              <a:ext cx="32384" cy="28575"/>
            </a:xfrm>
            <a:custGeom>
              <a:avLst/>
              <a:gdLst/>
              <a:ahLst/>
              <a:cxnLst/>
              <a:rect l="l" t="t" r="r" b="b"/>
              <a:pathLst>
                <a:path w="32384" h="28575">
                  <a:moveTo>
                    <a:pt x="10223" y="0"/>
                  </a:moveTo>
                  <a:lnTo>
                    <a:pt x="0" y="14884"/>
                  </a:lnTo>
                  <a:lnTo>
                    <a:pt x="21996" y="28270"/>
                  </a:lnTo>
                  <a:lnTo>
                    <a:pt x="32207" y="13385"/>
                  </a:lnTo>
                  <a:lnTo>
                    <a:pt x="10223" y="0"/>
                  </a:lnTo>
                  <a:close/>
                </a:path>
              </a:pathLst>
            </a:custGeom>
            <a:solidFill>
              <a:srgbClr val="69A3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112"/>
            <p:cNvSpPr/>
            <p:nvPr/>
          </p:nvSpPr>
          <p:spPr>
            <a:xfrm>
              <a:off x="8117913" y="2813050"/>
              <a:ext cx="32384" cy="28575"/>
            </a:xfrm>
            <a:custGeom>
              <a:avLst/>
              <a:gdLst/>
              <a:ahLst/>
              <a:cxnLst/>
              <a:rect l="l" t="t" r="r" b="b"/>
              <a:pathLst>
                <a:path w="32384" h="28575">
                  <a:moveTo>
                    <a:pt x="10210" y="0"/>
                  </a:moveTo>
                  <a:lnTo>
                    <a:pt x="0" y="14884"/>
                  </a:lnTo>
                  <a:lnTo>
                    <a:pt x="21996" y="28270"/>
                  </a:lnTo>
                  <a:lnTo>
                    <a:pt x="32207" y="13385"/>
                  </a:lnTo>
                  <a:lnTo>
                    <a:pt x="10210" y="0"/>
                  </a:lnTo>
                  <a:close/>
                </a:path>
              </a:pathLst>
            </a:custGeom>
            <a:solidFill>
              <a:srgbClr val="69A3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113"/>
            <p:cNvSpPr/>
            <p:nvPr/>
          </p:nvSpPr>
          <p:spPr>
            <a:xfrm>
              <a:off x="8228200" y="2789933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14211" y="0"/>
                  </a:moveTo>
                  <a:lnTo>
                    <a:pt x="0" y="20713"/>
                  </a:lnTo>
                  <a:lnTo>
                    <a:pt x="15798" y="30327"/>
                  </a:lnTo>
                  <a:lnTo>
                    <a:pt x="30022" y="9626"/>
                  </a:lnTo>
                  <a:lnTo>
                    <a:pt x="14211" y="0"/>
                  </a:lnTo>
                  <a:close/>
                </a:path>
              </a:pathLst>
            </a:custGeom>
            <a:solidFill>
              <a:srgbClr val="69A3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114"/>
            <p:cNvSpPr/>
            <p:nvPr/>
          </p:nvSpPr>
          <p:spPr>
            <a:xfrm>
              <a:off x="8095553" y="270920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14211" y="0"/>
                  </a:moveTo>
                  <a:lnTo>
                    <a:pt x="0" y="20713"/>
                  </a:lnTo>
                  <a:lnTo>
                    <a:pt x="15798" y="30327"/>
                  </a:lnTo>
                  <a:lnTo>
                    <a:pt x="30022" y="9626"/>
                  </a:lnTo>
                  <a:lnTo>
                    <a:pt x="14211" y="0"/>
                  </a:lnTo>
                  <a:close/>
                </a:path>
              </a:pathLst>
            </a:custGeom>
            <a:solidFill>
              <a:srgbClr val="69A3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6" name="Rectangle 325"/>
          <p:cNvSpPr/>
          <p:nvPr/>
        </p:nvSpPr>
        <p:spPr>
          <a:xfrm>
            <a:off x="5804985" y="2650691"/>
            <a:ext cx="27733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Manufacturing Data</a:t>
            </a:r>
            <a:endParaRPr lang="en-GB" sz="2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" name="Isosceles Triangle 326"/>
          <p:cNvSpPr/>
          <p:nvPr/>
        </p:nvSpPr>
        <p:spPr>
          <a:xfrm rot="10800000">
            <a:off x="3150419" y="2334092"/>
            <a:ext cx="2470934" cy="328409"/>
          </a:xfrm>
          <a:prstGeom prst="triangle">
            <a:avLst/>
          </a:prstGeom>
          <a:solidFill>
            <a:schemeClr val="tx2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8" name="Isosceles Triangle 327"/>
          <p:cNvSpPr/>
          <p:nvPr/>
        </p:nvSpPr>
        <p:spPr>
          <a:xfrm rot="5400000">
            <a:off x="2056274" y="3399078"/>
            <a:ext cx="2065019" cy="395913"/>
          </a:xfrm>
          <a:prstGeom prst="triangle">
            <a:avLst/>
          </a:prstGeom>
          <a:solidFill>
            <a:schemeClr val="tx2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9" name="object 20"/>
          <p:cNvSpPr/>
          <p:nvPr/>
        </p:nvSpPr>
        <p:spPr>
          <a:xfrm>
            <a:off x="1973540" y="3304690"/>
            <a:ext cx="775907" cy="761414"/>
          </a:xfrm>
          <a:custGeom>
            <a:avLst/>
            <a:gdLst/>
            <a:ahLst/>
            <a:cxnLst/>
            <a:rect l="l" t="t" r="r" b="b"/>
            <a:pathLst>
              <a:path w="741045" h="741045">
                <a:moveTo>
                  <a:pt x="370370" y="740740"/>
                </a:moveTo>
                <a:lnTo>
                  <a:pt x="416827" y="737854"/>
                </a:lnTo>
                <a:lnTo>
                  <a:pt x="461563" y="729428"/>
                </a:lnTo>
                <a:lnTo>
                  <a:pt x="504230" y="715809"/>
                </a:lnTo>
                <a:lnTo>
                  <a:pt x="544481" y="697344"/>
                </a:lnTo>
                <a:lnTo>
                  <a:pt x="581968" y="674381"/>
                </a:lnTo>
                <a:lnTo>
                  <a:pt x="616346" y="647266"/>
                </a:lnTo>
                <a:lnTo>
                  <a:pt x="647266" y="616346"/>
                </a:lnTo>
                <a:lnTo>
                  <a:pt x="674381" y="581968"/>
                </a:lnTo>
                <a:lnTo>
                  <a:pt x="697344" y="544481"/>
                </a:lnTo>
                <a:lnTo>
                  <a:pt x="715809" y="504230"/>
                </a:lnTo>
                <a:lnTo>
                  <a:pt x="729428" y="461563"/>
                </a:lnTo>
                <a:lnTo>
                  <a:pt x="737854" y="416827"/>
                </a:lnTo>
                <a:lnTo>
                  <a:pt x="740740" y="370370"/>
                </a:lnTo>
                <a:lnTo>
                  <a:pt x="737854" y="323912"/>
                </a:lnTo>
                <a:lnTo>
                  <a:pt x="729428" y="279176"/>
                </a:lnTo>
                <a:lnTo>
                  <a:pt x="715809" y="236509"/>
                </a:lnTo>
                <a:lnTo>
                  <a:pt x="697344" y="196258"/>
                </a:lnTo>
                <a:lnTo>
                  <a:pt x="674381" y="158771"/>
                </a:lnTo>
                <a:lnTo>
                  <a:pt x="647266" y="124394"/>
                </a:lnTo>
                <a:lnTo>
                  <a:pt x="616346" y="93474"/>
                </a:lnTo>
                <a:lnTo>
                  <a:pt x="581968" y="66358"/>
                </a:lnTo>
                <a:lnTo>
                  <a:pt x="544481" y="43395"/>
                </a:lnTo>
                <a:lnTo>
                  <a:pt x="504230" y="24930"/>
                </a:lnTo>
                <a:lnTo>
                  <a:pt x="461563" y="11311"/>
                </a:lnTo>
                <a:lnTo>
                  <a:pt x="416827" y="2885"/>
                </a:lnTo>
                <a:lnTo>
                  <a:pt x="370370" y="0"/>
                </a:lnTo>
                <a:lnTo>
                  <a:pt x="323912" y="2885"/>
                </a:lnTo>
                <a:lnTo>
                  <a:pt x="279176" y="11311"/>
                </a:lnTo>
                <a:lnTo>
                  <a:pt x="236509" y="24930"/>
                </a:lnTo>
                <a:lnTo>
                  <a:pt x="196258" y="43395"/>
                </a:lnTo>
                <a:lnTo>
                  <a:pt x="158771" y="66358"/>
                </a:lnTo>
                <a:lnTo>
                  <a:pt x="124394" y="93474"/>
                </a:lnTo>
                <a:lnTo>
                  <a:pt x="93474" y="124394"/>
                </a:lnTo>
                <a:lnTo>
                  <a:pt x="66358" y="158771"/>
                </a:lnTo>
                <a:lnTo>
                  <a:pt x="43395" y="196258"/>
                </a:lnTo>
                <a:lnTo>
                  <a:pt x="24930" y="236509"/>
                </a:lnTo>
                <a:lnTo>
                  <a:pt x="11311" y="279176"/>
                </a:lnTo>
                <a:lnTo>
                  <a:pt x="2885" y="323912"/>
                </a:lnTo>
                <a:lnTo>
                  <a:pt x="0" y="370370"/>
                </a:lnTo>
                <a:lnTo>
                  <a:pt x="2885" y="416827"/>
                </a:lnTo>
                <a:lnTo>
                  <a:pt x="11311" y="461563"/>
                </a:lnTo>
                <a:lnTo>
                  <a:pt x="24930" y="504230"/>
                </a:lnTo>
                <a:lnTo>
                  <a:pt x="43395" y="544481"/>
                </a:lnTo>
                <a:lnTo>
                  <a:pt x="66358" y="581968"/>
                </a:lnTo>
                <a:lnTo>
                  <a:pt x="93474" y="616346"/>
                </a:lnTo>
                <a:lnTo>
                  <a:pt x="124394" y="647266"/>
                </a:lnTo>
                <a:lnTo>
                  <a:pt x="158771" y="674381"/>
                </a:lnTo>
                <a:lnTo>
                  <a:pt x="196258" y="697344"/>
                </a:lnTo>
                <a:lnTo>
                  <a:pt x="236509" y="715809"/>
                </a:lnTo>
                <a:lnTo>
                  <a:pt x="279176" y="729428"/>
                </a:lnTo>
                <a:lnTo>
                  <a:pt x="323912" y="737854"/>
                </a:lnTo>
                <a:lnTo>
                  <a:pt x="370370" y="740740"/>
                </a:lnTo>
                <a:close/>
              </a:path>
            </a:pathLst>
          </a:custGeom>
          <a:ln w="41275">
            <a:solidFill>
              <a:schemeClr val="accent2">
                <a:alpha val="36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21"/>
          <p:cNvSpPr/>
          <p:nvPr/>
        </p:nvSpPr>
        <p:spPr>
          <a:xfrm>
            <a:off x="2103309" y="3421285"/>
            <a:ext cx="510540" cy="510540"/>
          </a:xfrm>
          <a:custGeom>
            <a:avLst/>
            <a:gdLst/>
            <a:ahLst/>
            <a:cxnLst/>
            <a:rect l="l" t="t" r="r" b="b"/>
            <a:pathLst>
              <a:path w="510539" h="510539">
                <a:moveTo>
                  <a:pt x="255143" y="510286"/>
                </a:moveTo>
                <a:lnTo>
                  <a:pt x="301003" y="506175"/>
                </a:lnTo>
                <a:lnTo>
                  <a:pt x="344168" y="494323"/>
                </a:lnTo>
                <a:lnTo>
                  <a:pt x="383916" y="475450"/>
                </a:lnTo>
                <a:lnTo>
                  <a:pt x="419526" y="450277"/>
                </a:lnTo>
                <a:lnTo>
                  <a:pt x="450277" y="419526"/>
                </a:lnTo>
                <a:lnTo>
                  <a:pt x="475450" y="383916"/>
                </a:lnTo>
                <a:lnTo>
                  <a:pt x="494323" y="344168"/>
                </a:lnTo>
                <a:lnTo>
                  <a:pt x="506175" y="301003"/>
                </a:lnTo>
                <a:lnTo>
                  <a:pt x="510286" y="255143"/>
                </a:lnTo>
                <a:lnTo>
                  <a:pt x="506175" y="209278"/>
                </a:lnTo>
                <a:lnTo>
                  <a:pt x="494323" y="166112"/>
                </a:lnTo>
                <a:lnTo>
                  <a:pt x="475450" y="126364"/>
                </a:lnTo>
                <a:lnTo>
                  <a:pt x="450277" y="90754"/>
                </a:lnTo>
                <a:lnTo>
                  <a:pt x="419526" y="60003"/>
                </a:lnTo>
                <a:lnTo>
                  <a:pt x="383916" y="34832"/>
                </a:lnTo>
                <a:lnTo>
                  <a:pt x="344168" y="15961"/>
                </a:lnTo>
                <a:lnTo>
                  <a:pt x="301003" y="4110"/>
                </a:lnTo>
                <a:lnTo>
                  <a:pt x="255143" y="0"/>
                </a:lnTo>
                <a:lnTo>
                  <a:pt x="209282" y="4110"/>
                </a:lnTo>
                <a:lnTo>
                  <a:pt x="166117" y="15961"/>
                </a:lnTo>
                <a:lnTo>
                  <a:pt x="126369" y="34832"/>
                </a:lnTo>
                <a:lnTo>
                  <a:pt x="90759" y="60003"/>
                </a:lnTo>
                <a:lnTo>
                  <a:pt x="60008" y="90754"/>
                </a:lnTo>
                <a:lnTo>
                  <a:pt x="34835" y="126364"/>
                </a:lnTo>
                <a:lnTo>
                  <a:pt x="15962" y="166112"/>
                </a:lnTo>
                <a:lnTo>
                  <a:pt x="4110" y="209278"/>
                </a:lnTo>
                <a:lnTo>
                  <a:pt x="0" y="255143"/>
                </a:lnTo>
                <a:lnTo>
                  <a:pt x="4110" y="301003"/>
                </a:lnTo>
                <a:lnTo>
                  <a:pt x="15962" y="344168"/>
                </a:lnTo>
                <a:lnTo>
                  <a:pt x="34835" y="383916"/>
                </a:lnTo>
                <a:lnTo>
                  <a:pt x="60008" y="419526"/>
                </a:lnTo>
                <a:lnTo>
                  <a:pt x="90759" y="450277"/>
                </a:lnTo>
                <a:lnTo>
                  <a:pt x="126369" y="475450"/>
                </a:lnTo>
                <a:lnTo>
                  <a:pt x="166117" y="494323"/>
                </a:lnTo>
                <a:lnTo>
                  <a:pt x="209282" y="506175"/>
                </a:lnTo>
                <a:lnTo>
                  <a:pt x="255143" y="510286"/>
                </a:lnTo>
                <a:close/>
              </a:path>
            </a:pathLst>
          </a:custGeom>
          <a:ln w="13411">
            <a:solidFill>
              <a:srgbClr val="7FB1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22"/>
          <p:cNvSpPr/>
          <p:nvPr/>
        </p:nvSpPr>
        <p:spPr>
          <a:xfrm>
            <a:off x="2155811" y="3473783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4" h="405764">
                <a:moveTo>
                  <a:pt x="202641" y="0"/>
                </a:moveTo>
                <a:lnTo>
                  <a:pt x="156178" y="5352"/>
                </a:lnTo>
                <a:lnTo>
                  <a:pt x="113526" y="20597"/>
                </a:lnTo>
                <a:lnTo>
                  <a:pt x="75900" y="44519"/>
                </a:lnTo>
                <a:lnTo>
                  <a:pt x="44519" y="75900"/>
                </a:lnTo>
                <a:lnTo>
                  <a:pt x="20597" y="113526"/>
                </a:lnTo>
                <a:lnTo>
                  <a:pt x="5352" y="156178"/>
                </a:lnTo>
                <a:lnTo>
                  <a:pt x="0" y="202641"/>
                </a:lnTo>
                <a:lnTo>
                  <a:pt x="5352" y="249103"/>
                </a:lnTo>
                <a:lnTo>
                  <a:pt x="20597" y="291756"/>
                </a:lnTo>
                <a:lnTo>
                  <a:pt x="44519" y="329381"/>
                </a:lnTo>
                <a:lnTo>
                  <a:pt x="75900" y="360763"/>
                </a:lnTo>
                <a:lnTo>
                  <a:pt x="113526" y="384685"/>
                </a:lnTo>
                <a:lnTo>
                  <a:pt x="156178" y="399930"/>
                </a:lnTo>
                <a:lnTo>
                  <a:pt x="202641" y="405282"/>
                </a:lnTo>
                <a:lnTo>
                  <a:pt x="249103" y="399930"/>
                </a:lnTo>
                <a:lnTo>
                  <a:pt x="291756" y="384685"/>
                </a:lnTo>
                <a:lnTo>
                  <a:pt x="329381" y="360763"/>
                </a:lnTo>
                <a:lnTo>
                  <a:pt x="360763" y="329381"/>
                </a:lnTo>
                <a:lnTo>
                  <a:pt x="384685" y="291756"/>
                </a:lnTo>
                <a:lnTo>
                  <a:pt x="399930" y="249103"/>
                </a:lnTo>
                <a:lnTo>
                  <a:pt x="405282" y="202641"/>
                </a:lnTo>
                <a:lnTo>
                  <a:pt x="399930" y="156178"/>
                </a:lnTo>
                <a:lnTo>
                  <a:pt x="384685" y="113526"/>
                </a:lnTo>
                <a:lnTo>
                  <a:pt x="360763" y="75900"/>
                </a:lnTo>
                <a:lnTo>
                  <a:pt x="329381" y="44519"/>
                </a:lnTo>
                <a:lnTo>
                  <a:pt x="291756" y="20597"/>
                </a:lnTo>
                <a:lnTo>
                  <a:pt x="249103" y="5352"/>
                </a:lnTo>
                <a:lnTo>
                  <a:pt x="202641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23"/>
          <p:cNvSpPr txBox="1"/>
          <p:nvPr/>
        </p:nvSpPr>
        <p:spPr>
          <a:xfrm>
            <a:off x="2180438" y="3538258"/>
            <a:ext cx="356235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7630">
              <a:lnSpc>
                <a:spcPct val="100000"/>
              </a:lnSpc>
            </a:pPr>
            <a:r>
              <a:rPr sz="750" spc="-25" dirty="0">
                <a:solidFill>
                  <a:schemeClr val="bg1"/>
                </a:solidFill>
                <a:latin typeface="Arial"/>
                <a:cs typeface="Arial"/>
              </a:rPr>
              <a:t>Key  Sensors</a:t>
            </a:r>
            <a:endParaRPr sz="7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33" name="object 24"/>
          <p:cNvSpPr/>
          <p:nvPr/>
        </p:nvSpPr>
        <p:spPr>
          <a:xfrm>
            <a:off x="2044660" y="3362642"/>
            <a:ext cx="628015" cy="628015"/>
          </a:xfrm>
          <a:custGeom>
            <a:avLst/>
            <a:gdLst/>
            <a:ahLst/>
            <a:cxnLst/>
            <a:rect l="l" t="t" r="r" b="b"/>
            <a:pathLst>
              <a:path w="628014" h="628014">
                <a:moveTo>
                  <a:pt x="313791" y="627570"/>
                </a:moveTo>
                <a:lnTo>
                  <a:pt x="360161" y="624168"/>
                </a:lnTo>
                <a:lnTo>
                  <a:pt x="404419" y="614285"/>
                </a:lnTo>
                <a:lnTo>
                  <a:pt x="446079" y="598406"/>
                </a:lnTo>
                <a:lnTo>
                  <a:pt x="484655" y="577017"/>
                </a:lnTo>
                <a:lnTo>
                  <a:pt x="519662" y="550603"/>
                </a:lnTo>
                <a:lnTo>
                  <a:pt x="550616" y="519650"/>
                </a:lnTo>
                <a:lnTo>
                  <a:pt x="577029" y="484642"/>
                </a:lnTo>
                <a:lnTo>
                  <a:pt x="598418" y="446066"/>
                </a:lnTo>
                <a:lnTo>
                  <a:pt x="614297" y="404406"/>
                </a:lnTo>
                <a:lnTo>
                  <a:pt x="624180" y="360149"/>
                </a:lnTo>
                <a:lnTo>
                  <a:pt x="627583" y="313778"/>
                </a:lnTo>
                <a:lnTo>
                  <a:pt x="624180" y="267411"/>
                </a:lnTo>
                <a:lnTo>
                  <a:pt x="614297" y="223156"/>
                </a:lnTo>
                <a:lnTo>
                  <a:pt x="598418" y="181499"/>
                </a:lnTo>
                <a:lnTo>
                  <a:pt x="577029" y="142924"/>
                </a:lnTo>
                <a:lnTo>
                  <a:pt x="550616" y="107918"/>
                </a:lnTo>
                <a:lnTo>
                  <a:pt x="519662" y="76965"/>
                </a:lnTo>
                <a:lnTo>
                  <a:pt x="484655" y="50552"/>
                </a:lnTo>
                <a:lnTo>
                  <a:pt x="446079" y="29164"/>
                </a:lnTo>
                <a:lnTo>
                  <a:pt x="404419" y="13285"/>
                </a:lnTo>
                <a:lnTo>
                  <a:pt x="360161" y="3402"/>
                </a:lnTo>
                <a:lnTo>
                  <a:pt x="313791" y="0"/>
                </a:lnTo>
                <a:lnTo>
                  <a:pt x="267421" y="3402"/>
                </a:lnTo>
                <a:lnTo>
                  <a:pt x="223163" y="13285"/>
                </a:lnTo>
                <a:lnTo>
                  <a:pt x="181504" y="29164"/>
                </a:lnTo>
                <a:lnTo>
                  <a:pt x="142927" y="50552"/>
                </a:lnTo>
                <a:lnTo>
                  <a:pt x="107920" y="76965"/>
                </a:lnTo>
                <a:lnTo>
                  <a:pt x="76967" y="107918"/>
                </a:lnTo>
                <a:lnTo>
                  <a:pt x="50553" y="142924"/>
                </a:lnTo>
                <a:lnTo>
                  <a:pt x="29164" y="181499"/>
                </a:lnTo>
                <a:lnTo>
                  <a:pt x="13285" y="223156"/>
                </a:lnTo>
                <a:lnTo>
                  <a:pt x="3402" y="267411"/>
                </a:lnTo>
                <a:lnTo>
                  <a:pt x="0" y="313778"/>
                </a:lnTo>
                <a:lnTo>
                  <a:pt x="3402" y="360149"/>
                </a:lnTo>
                <a:lnTo>
                  <a:pt x="13285" y="404406"/>
                </a:lnTo>
                <a:lnTo>
                  <a:pt x="29164" y="446066"/>
                </a:lnTo>
                <a:lnTo>
                  <a:pt x="50553" y="484642"/>
                </a:lnTo>
                <a:lnTo>
                  <a:pt x="76967" y="519650"/>
                </a:lnTo>
                <a:lnTo>
                  <a:pt x="107920" y="550603"/>
                </a:lnTo>
                <a:lnTo>
                  <a:pt x="142927" y="577017"/>
                </a:lnTo>
                <a:lnTo>
                  <a:pt x="181504" y="598406"/>
                </a:lnTo>
                <a:lnTo>
                  <a:pt x="223163" y="614285"/>
                </a:lnTo>
                <a:lnTo>
                  <a:pt x="267421" y="624168"/>
                </a:lnTo>
                <a:lnTo>
                  <a:pt x="313791" y="627570"/>
                </a:lnTo>
                <a:close/>
              </a:path>
            </a:pathLst>
          </a:custGeom>
          <a:ln w="13411">
            <a:solidFill>
              <a:srgbClr val="7FB1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4" name="Group 333"/>
          <p:cNvGrpSpPr/>
          <p:nvPr/>
        </p:nvGrpSpPr>
        <p:grpSpPr>
          <a:xfrm>
            <a:off x="3920424" y="5706017"/>
            <a:ext cx="842691" cy="842691"/>
            <a:chOff x="3850974" y="6053783"/>
            <a:chExt cx="842691" cy="842691"/>
          </a:xfrm>
        </p:grpSpPr>
        <p:pic>
          <p:nvPicPr>
            <p:cNvPr id="335" name="Picture 33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2327" y="6166507"/>
              <a:ext cx="722054" cy="722054"/>
            </a:xfrm>
            <a:prstGeom prst="rect">
              <a:avLst/>
            </a:prstGeom>
          </p:spPr>
        </p:pic>
        <p:pic>
          <p:nvPicPr>
            <p:cNvPr id="336" name="Picture 33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0974" y="6053783"/>
              <a:ext cx="842691" cy="842691"/>
            </a:xfrm>
            <a:prstGeom prst="rect">
              <a:avLst/>
            </a:prstGeom>
          </p:spPr>
        </p:pic>
      </p:grpSp>
      <p:sp>
        <p:nvSpPr>
          <p:cNvPr id="337" name="Isosceles Triangle 336"/>
          <p:cNvSpPr/>
          <p:nvPr/>
        </p:nvSpPr>
        <p:spPr>
          <a:xfrm>
            <a:off x="3140260" y="4497897"/>
            <a:ext cx="2470933" cy="328409"/>
          </a:xfrm>
          <a:prstGeom prst="triangle">
            <a:avLst/>
          </a:prstGeom>
          <a:solidFill>
            <a:schemeClr val="tx2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8" name="Isosceles Triangle 337"/>
          <p:cNvSpPr/>
          <p:nvPr/>
        </p:nvSpPr>
        <p:spPr>
          <a:xfrm rot="16200000">
            <a:off x="4680175" y="3432828"/>
            <a:ext cx="2065020" cy="328409"/>
          </a:xfrm>
          <a:prstGeom prst="triangle">
            <a:avLst/>
          </a:prstGeom>
          <a:solidFill>
            <a:schemeClr val="tx2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9" name="Right Arrow 338"/>
          <p:cNvSpPr/>
          <p:nvPr/>
        </p:nvSpPr>
        <p:spPr>
          <a:xfrm rot="10800000">
            <a:off x="7621086" y="3507439"/>
            <a:ext cx="309265" cy="291436"/>
          </a:xfrm>
          <a:prstGeom prst="rightArrow">
            <a:avLst/>
          </a:prstGeom>
          <a:gradFill>
            <a:gsLst>
              <a:gs pos="0">
                <a:schemeClr val="accent2"/>
              </a:gs>
              <a:gs pos="45000">
                <a:schemeClr val="accent2"/>
              </a:gs>
              <a:gs pos="100000">
                <a:schemeClr val="tx2"/>
              </a:gs>
            </a:gsLst>
            <a:lin ang="11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0" name="Right Arrow 339"/>
          <p:cNvSpPr/>
          <p:nvPr/>
        </p:nvSpPr>
        <p:spPr>
          <a:xfrm rot="10800000">
            <a:off x="6794351" y="3514848"/>
            <a:ext cx="309265" cy="291436"/>
          </a:xfrm>
          <a:prstGeom prst="rightArrow">
            <a:avLst/>
          </a:prstGeom>
          <a:gradFill>
            <a:gsLst>
              <a:gs pos="0">
                <a:schemeClr val="accent2"/>
              </a:gs>
              <a:gs pos="45000">
                <a:schemeClr val="accent2"/>
              </a:gs>
              <a:gs pos="100000">
                <a:schemeClr val="tx2"/>
              </a:gs>
            </a:gsLst>
            <a:lin ang="11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1" name="Right Arrow 340"/>
          <p:cNvSpPr/>
          <p:nvPr/>
        </p:nvSpPr>
        <p:spPr>
          <a:xfrm>
            <a:off x="1762227" y="3530235"/>
            <a:ext cx="309265" cy="291436"/>
          </a:xfrm>
          <a:prstGeom prst="rightArrow">
            <a:avLst/>
          </a:prstGeom>
          <a:gradFill>
            <a:gsLst>
              <a:gs pos="0">
                <a:schemeClr val="accent2"/>
              </a:gs>
              <a:gs pos="45000">
                <a:schemeClr val="accent2"/>
              </a:gs>
              <a:gs pos="100000">
                <a:schemeClr val="tx2"/>
              </a:gs>
            </a:gsLst>
            <a:lin ang="11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15070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653990" y="423746"/>
            <a:ext cx="6099718" cy="5936539"/>
          </a:xfrm>
          <a:prstGeom prst="ellipse">
            <a:avLst/>
          </a:prstGeom>
          <a:solidFill>
            <a:schemeClr val="bg1">
              <a:alpha val="1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/>
          <p:cNvCxnSpPr>
            <a:stCxn id="2" idx="0"/>
            <a:endCxn id="2" idx="4"/>
          </p:cNvCxnSpPr>
          <p:nvPr/>
        </p:nvCxnSpPr>
        <p:spPr>
          <a:xfrm>
            <a:off x="5717717" y="773101"/>
            <a:ext cx="0" cy="5214957"/>
          </a:xfrm>
          <a:prstGeom prst="line">
            <a:avLst/>
          </a:prstGeom>
          <a:ln w="28575">
            <a:solidFill>
              <a:srgbClr val="9CC7D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3025123" y="773101"/>
            <a:ext cx="5385188" cy="5214957"/>
          </a:xfrm>
          <a:prstGeom prst="ellipse">
            <a:avLst/>
          </a:prstGeom>
          <a:solidFill>
            <a:srgbClr val="00AFD5">
              <a:alpha val="30196"/>
            </a:srgbClr>
          </a:solidFill>
          <a:ln w="12700">
            <a:noFill/>
          </a:ln>
        </p:spPr>
        <p:txBody>
          <a:bodyPr wrap="square" lIns="180000" tIns="180000" rIns="180000" bIns="180000" rtlCol="0">
            <a:noAutofit/>
          </a:bodyPr>
          <a:lstStyle/>
          <a:p>
            <a:pPr algn="ctr"/>
            <a:endParaRPr lang="en-GB" sz="2800" b="1" dirty="0">
              <a:solidFill>
                <a:srgbClr val="00AF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613" y="2720981"/>
            <a:ext cx="726208" cy="725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7339632" y="3403651"/>
            <a:ext cx="1268177" cy="243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Customers</a:t>
            </a:r>
            <a:endParaRPr lang="en-GB" sz="13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3" name="Picture 9" descr="C:\Users\vanessa.rae\Documents\Imagery\Logo\Rolls-Royce-Monogram-White-out-RG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833" y="2745350"/>
            <a:ext cx="567992" cy="65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2" name="Group 91"/>
          <p:cNvGrpSpPr/>
          <p:nvPr/>
        </p:nvGrpSpPr>
        <p:grpSpPr>
          <a:xfrm>
            <a:off x="3869322" y="1599136"/>
            <a:ext cx="3678156" cy="3561885"/>
            <a:chOff x="2305069" y="1534496"/>
            <a:chExt cx="4409456" cy="4276600"/>
          </a:xfrm>
        </p:grpSpPr>
        <p:sp>
          <p:nvSpPr>
            <p:cNvPr id="18" name="Oval 17"/>
            <p:cNvSpPr/>
            <p:nvPr/>
          </p:nvSpPr>
          <p:spPr>
            <a:xfrm>
              <a:off x="2305069" y="1534496"/>
              <a:ext cx="4409456" cy="4276600"/>
            </a:xfrm>
            <a:prstGeom prst="ellipse">
              <a:avLst/>
            </a:prstGeom>
            <a:solidFill>
              <a:srgbClr val="00AFD5">
                <a:alpha val="80000"/>
              </a:srgbClr>
            </a:solidFill>
            <a:ln w="12700">
              <a:noFill/>
            </a:ln>
          </p:spPr>
          <p:txBody>
            <a:bodyPr wrap="square" lIns="180000" tIns="180000" rIns="180000" bIns="180000" rtlCol="0">
              <a:noAutofit/>
            </a:bodyPr>
            <a:lstStyle/>
            <a:p>
              <a:pPr algn="ctr"/>
              <a:endParaRPr lang="en-GB" sz="2800" b="1">
                <a:solidFill>
                  <a:srgbClr val="00AFD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2581348" y="1794976"/>
              <a:ext cx="3849333" cy="3740444"/>
              <a:chOff x="2581348" y="1784816"/>
              <a:chExt cx="3849333" cy="3740444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3879997" y="1784816"/>
                <a:ext cx="1348144" cy="83199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prstTxWarp prst="textArchUp">
                  <a:avLst/>
                </a:prstTxWarp>
                <a:spAutoFit/>
              </a:bodyPr>
              <a:lstStyle/>
              <a:p>
                <a:pPr algn="ctr"/>
                <a:r>
                  <a:rPr lang="en-US" sz="1400" b="1" dirty="0" smtClean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Process</a:t>
                </a:r>
                <a:endParaRPr lang="en-US" sz="1400" b="1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345474" y="4452743"/>
                <a:ext cx="2328646" cy="107251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prstTxWarp prst="textArchDown">
                  <a:avLst/>
                </a:prstTxWarp>
                <a:spAutoFit/>
              </a:bodyPr>
              <a:lstStyle/>
              <a:p>
                <a:pPr algn="ctr"/>
                <a:r>
                  <a:rPr lang="en-US" sz="1400" b="1" dirty="0" smtClean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Digital Collaboration Platform</a:t>
                </a:r>
                <a:endParaRPr lang="en-US" sz="1400" b="1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67" t="19435" r="5367" b="28414"/>
              <a:stretch/>
            </p:blipFill>
            <p:spPr>
              <a:xfrm>
                <a:off x="5792229" y="4564105"/>
                <a:ext cx="518181" cy="302727"/>
              </a:xfrm>
              <a:prstGeom prst="rect">
                <a:avLst/>
              </a:prstGeom>
            </p:spPr>
          </p:pic>
          <p:sp>
            <p:nvSpPr>
              <p:cNvPr id="56" name="Rectangle 55"/>
              <p:cNvSpPr/>
              <p:nvPr/>
            </p:nvSpPr>
            <p:spPr>
              <a:xfrm rot="5210143">
                <a:off x="4451737" y="2803958"/>
                <a:ext cx="2328646" cy="162924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prstTxWarp prst="textArchUp">
                  <a:avLst/>
                </a:prstTxWarp>
                <a:spAutoFit/>
              </a:bodyPr>
              <a:lstStyle/>
              <a:p>
                <a:pPr algn="ctr"/>
                <a:r>
                  <a:rPr lang="en-US" sz="1400" b="1" dirty="0" smtClean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Infrastructure</a:t>
                </a:r>
                <a:endParaRPr lang="en-US" sz="1400" b="1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 rot="16200000">
                <a:off x="2323273" y="3247728"/>
                <a:ext cx="1348144" cy="83199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prstTxWarp prst="textArchUp">
                  <a:avLst/>
                </a:prstTxWarp>
                <a:spAutoFit/>
              </a:bodyPr>
              <a:lstStyle/>
              <a:p>
                <a:pPr algn="ctr"/>
                <a:r>
                  <a:rPr lang="en-US" sz="1400" b="1" dirty="0" smtClean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Tools</a:t>
                </a:r>
                <a:endParaRPr lang="en-US" sz="1400" b="1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8" name="Picture 57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67" t="19435" r="5367" b="28414"/>
              <a:stretch/>
            </p:blipFill>
            <p:spPr>
              <a:xfrm>
                <a:off x="5624423" y="2174580"/>
                <a:ext cx="518181" cy="302727"/>
              </a:xfrm>
              <a:prstGeom prst="rect">
                <a:avLst/>
              </a:prstGeom>
            </p:spPr>
          </p:pic>
          <p:pic>
            <p:nvPicPr>
              <p:cNvPr id="59" name="Picture 58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67" t="19435" r="5367" b="28414"/>
              <a:stretch/>
            </p:blipFill>
            <p:spPr>
              <a:xfrm>
                <a:off x="2878093" y="2174580"/>
                <a:ext cx="518181" cy="302727"/>
              </a:xfrm>
              <a:prstGeom prst="rect">
                <a:avLst/>
              </a:prstGeom>
            </p:spPr>
          </p:pic>
          <p:pic>
            <p:nvPicPr>
              <p:cNvPr id="60" name="Picture 59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67" t="19435" r="5367" b="28414"/>
              <a:stretch/>
            </p:blipFill>
            <p:spPr>
              <a:xfrm>
                <a:off x="2684152" y="4564105"/>
                <a:ext cx="518181" cy="302727"/>
              </a:xfrm>
              <a:prstGeom prst="rect">
                <a:avLst/>
              </a:prstGeom>
            </p:spPr>
          </p:pic>
        </p:grpSp>
      </p:grpSp>
      <p:sp>
        <p:nvSpPr>
          <p:cNvPr id="21" name="Oval 20"/>
          <p:cNvSpPr/>
          <p:nvPr/>
        </p:nvSpPr>
        <p:spPr>
          <a:xfrm>
            <a:off x="4348371" y="2026760"/>
            <a:ext cx="2763452" cy="2676097"/>
          </a:xfrm>
          <a:prstGeom prst="ellipse">
            <a:avLst/>
          </a:prstGeom>
          <a:solidFill>
            <a:srgbClr val="004990"/>
          </a:solidFill>
          <a:ln w="12700">
            <a:noFill/>
          </a:ln>
        </p:spPr>
        <p:txBody>
          <a:bodyPr wrap="square" lIns="180000" tIns="180000" rIns="180000" bIns="180000" rtlCol="0">
            <a:noAutofit/>
          </a:bodyPr>
          <a:lstStyle/>
          <a:p>
            <a:pPr algn="ctr"/>
            <a:endParaRPr lang="en-GB" sz="2800" b="1">
              <a:solidFill>
                <a:srgbClr val="00AF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37"/>
          <a:stretch/>
        </p:blipFill>
        <p:spPr bwMode="auto">
          <a:xfrm>
            <a:off x="4395625" y="3970427"/>
            <a:ext cx="2705966" cy="772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4901683" y="2261522"/>
            <a:ext cx="1669685" cy="333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 Cells</a:t>
            </a:r>
            <a:endParaRPr lang="en-GB" sz="2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38532" y="2618888"/>
            <a:ext cx="1084390" cy="225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Science</a:t>
            </a:r>
            <a:endParaRPr lang="en-GB" sz="1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765859" y="2635364"/>
            <a:ext cx="1504888" cy="366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Science</a:t>
            </a:r>
          </a:p>
          <a:p>
            <a:r>
              <a:rPr lang="en-GB" sz="1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Analyst</a:t>
            </a:r>
            <a:endParaRPr lang="en-GB" sz="1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754261" y="3005894"/>
            <a:ext cx="1084390" cy="225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 Expert</a:t>
            </a:r>
            <a:endParaRPr lang="en-GB" sz="1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28179" y="2844467"/>
            <a:ext cx="1084390" cy="366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Leadership</a:t>
            </a:r>
            <a:endParaRPr lang="en-GB" sz="1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144675" y="3577121"/>
            <a:ext cx="1420880" cy="401548"/>
            <a:chOff x="4569406" y="3569509"/>
            <a:chExt cx="1818530" cy="514712"/>
          </a:xfrm>
        </p:grpSpPr>
        <p:pic>
          <p:nvPicPr>
            <p:cNvPr id="48" name="Picture 3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71" r="44751"/>
            <a:stretch/>
          </p:blipFill>
          <p:spPr bwMode="auto">
            <a:xfrm>
              <a:off x="5342682" y="3569509"/>
              <a:ext cx="317732" cy="514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" name="Picture 3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71" r="44751"/>
            <a:stretch/>
          </p:blipFill>
          <p:spPr bwMode="auto">
            <a:xfrm>
              <a:off x="5758938" y="3569509"/>
              <a:ext cx="317732" cy="514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3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71" r="44751"/>
            <a:stretch/>
          </p:blipFill>
          <p:spPr bwMode="auto">
            <a:xfrm>
              <a:off x="4949516" y="3569509"/>
              <a:ext cx="317732" cy="514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" name="Picture 3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71" r="44751"/>
            <a:stretch/>
          </p:blipFill>
          <p:spPr bwMode="auto">
            <a:xfrm>
              <a:off x="6070204" y="3569509"/>
              <a:ext cx="317732" cy="514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" name="Picture 3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71" r="44751"/>
            <a:stretch/>
          </p:blipFill>
          <p:spPr bwMode="auto">
            <a:xfrm>
              <a:off x="4569406" y="3569509"/>
              <a:ext cx="317732" cy="514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4" name="TextBox 53"/>
          <p:cNvSpPr txBox="1"/>
          <p:nvPr/>
        </p:nvSpPr>
        <p:spPr>
          <a:xfrm>
            <a:off x="4765468" y="4038969"/>
            <a:ext cx="1950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Ecosystem of Innovators</a:t>
            </a:r>
            <a:endParaRPr lang="en-GB" sz="1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377511" y="4277016"/>
            <a:ext cx="1059506" cy="225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 err="1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DevOps</a:t>
            </a:r>
            <a:endParaRPr lang="en-GB" sz="1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02589" y="5400023"/>
            <a:ext cx="1268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Shared Data</a:t>
            </a:r>
            <a:endParaRPr lang="en-GB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852915" y="1092510"/>
            <a:ext cx="1626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Collaboration</a:t>
            </a:r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226159" y="274779"/>
            <a:ext cx="6991547" cy="3052720"/>
          </a:xfrm>
          <a:prstGeom prst="rect">
            <a:avLst/>
          </a:prstGeom>
        </p:spPr>
        <p:txBody>
          <a:bodyPr/>
          <a:lstStyle>
            <a:lvl1pPr algn="l" defTabSz="534988" rtl="0" eaLnBrk="1" fontAlgn="base" hangingPunct="1">
              <a:lnSpc>
                <a:spcPts val="3288"/>
              </a:lnSpc>
              <a:spcBef>
                <a:spcPct val="0"/>
              </a:spcBef>
              <a:spcAft>
                <a:spcPct val="0"/>
              </a:spcAft>
              <a:defRPr sz="2900" b="1" kern="120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  <a:lvl2pPr algn="l" defTabSz="534988" rtl="0" eaLnBrk="1" fontAlgn="base" hangingPunct="1">
              <a:lnSpc>
                <a:spcPts val="3288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2pPr>
            <a:lvl3pPr algn="l" defTabSz="534988" rtl="0" eaLnBrk="1" fontAlgn="base" hangingPunct="1">
              <a:lnSpc>
                <a:spcPts val="3288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3pPr>
            <a:lvl4pPr algn="l" defTabSz="534988" rtl="0" eaLnBrk="1" fontAlgn="base" hangingPunct="1">
              <a:lnSpc>
                <a:spcPts val="3288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4pPr>
            <a:lvl5pPr algn="l" defTabSz="534988" rtl="0" eaLnBrk="1" fontAlgn="base" hangingPunct="1">
              <a:lnSpc>
                <a:spcPts val="3288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5pPr>
            <a:lvl6pPr marL="457200" algn="l" defTabSz="534988" rtl="0" eaLnBrk="1" fontAlgn="base" hangingPunct="1">
              <a:lnSpc>
                <a:spcPts val="3288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6pPr>
            <a:lvl7pPr marL="914400" algn="l" defTabSz="534988" rtl="0" eaLnBrk="1" fontAlgn="base" hangingPunct="1">
              <a:lnSpc>
                <a:spcPts val="3288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7pPr>
            <a:lvl8pPr marL="1371600" algn="l" defTabSz="534988" rtl="0" eaLnBrk="1" fontAlgn="base" hangingPunct="1">
              <a:lnSpc>
                <a:spcPts val="3288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8pPr>
            <a:lvl9pPr marL="1828800" algn="l" defTabSz="534988" rtl="0" eaLnBrk="1" fontAlgn="base" hangingPunct="1">
              <a:lnSpc>
                <a:spcPts val="3288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dirty="0" smtClean="0">
                <a:solidFill>
                  <a:srgbClr val="FFFFFF"/>
                </a:solidFill>
              </a:rPr>
              <a:t>Digital Cell concept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656360" y="614234"/>
            <a:ext cx="2092581" cy="692949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/ Agile Working</a:t>
            </a:r>
            <a:endParaRPr lang="en-US" sz="1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6048457" y="1046945"/>
            <a:ext cx="458458" cy="368127"/>
          </a:xfrm>
          <a:prstGeom prst="rightArrow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  <a:lumMod val="12000"/>
                  <a:lumOff val="88000"/>
                </a:schemeClr>
              </a:gs>
              <a:gs pos="100000">
                <a:srgbClr val="09D6FF"/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ight Arrow 63"/>
          <p:cNvSpPr/>
          <p:nvPr/>
        </p:nvSpPr>
        <p:spPr>
          <a:xfrm rot="10800000">
            <a:off x="4869757" y="1051319"/>
            <a:ext cx="458458" cy="368127"/>
          </a:xfrm>
          <a:prstGeom prst="rightArrow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  <a:lumMod val="12000"/>
                  <a:lumOff val="88000"/>
                </a:schemeClr>
              </a:gs>
              <a:gs pos="100000">
                <a:srgbClr val="09D6FF"/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Right Arrow 64"/>
          <p:cNvSpPr/>
          <p:nvPr/>
        </p:nvSpPr>
        <p:spPr>
          <a:xfrm>
            <a:off x="6112910" y="5354458"/>
            <a:ext cx="458458" cy="368127"/>
          </a:xfrm>
          <a:prstGeom prst="rightArrow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  <a:lumMod val="12000"/>
                  <a:lumOff val="88000"/>
                </a:schemeClr>
              </a:gs>
              <a:gs pos="100000">
                <a:srgbClr val="09D6FF"/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Right Arrow 65"/>
          <p:cNvSpPr/>
          <p:nvPr/>
        </p:nvSpPr>
        <p:spPr>
          <a:xfrm rot="10800000">
            <a:off x="5022157" y="5352366"/>
            <a:ext cx="458458" cy="368127"/>
          </a:xfrm>
          <a:prstGeom prst="rightArrow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  <a:lumMod val="12000"/>
                  <a:lumOff val="88000"/>
                </a:schemeClr>
              </a:gs>
              <a:gs pos="100000">
                <a:srgbClr val="09D6FF"/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ight Arrow 70"/>
          <p:cNvSpPr/>
          <p:nvPr/>
        </p:nvSpPr>
        <p:spPr>
          <a:xfrm rot="7096033">
            <a:off x="7661311" y="4618707"/>
            <a:ext cx="798587" cy="748468"/>
          </a:xfrm>
          <a:prstGeom prst="rightArrow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lumMod val="12000"/>
                  <a:lumOff val="88000"/>
                  <a:alpha val="0"/>
                </a:schemeClr>
              </a:gs>
              <a:gs pos="100000">
                <a:schemeClr val="bg1">
                  <a:alpha val="25000"/>
                </a:scheme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ight Arrow 72"/>
          <p:cNvSpPr/>
          <p:nvPr/>
        </p:nvSpPr>
        <p:spPr>
          <a:xfrm rot="1707146">
            <a:off x="6822222" y="687132"/>
            <a:ext cx="737950" cy="639765"/>
          </a:xfrm>
          <a:prstGeom prst="rightArrow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lumMod val="12000"/>
                  <a:lumOff val="88000"/>
                  <a:alpha val="0"/>
                </a:schemeClr>
              </a:gs>
              <a:gs pos="100000">
                <a:schemeClr val="bg1">
                  <a:alpha val="25000"/>
                </a:scheme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Right Arrow 73"/>
          <p:cNvSpPr/>
          <p:nvPr/>
        </p:nvSpPr>
        <p:spPr>
          <a:xfrm rot="13764421">
            <a:off x="2922824" y="4520501"/>
            <a:ext cx="798587" cy="748468"/>
          </a:xfrm>
          <a:prstGeom prst="rightArrow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lumMod val="12000"/>
                  <a:lumOff val="88000"/>
                  <a:alpha val="0"/>
                </a:schemeClr>
              </a:gs>
              <a:gs pos="100000">
                <a:schemeClr val="bg1">
                  <a:alpha val="25000"/>
                </a:scheme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1" name="Picture 3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71" r="44751"/>
          <a:stretch/>
        </p:blipFill>
        <p:spPr bwMode="auto">
          <a:xfrm>
            <a:off x="4831448" y="3568248"/>
            <a:ext cx="248255" cy="401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4535150" y="3217875"/>
            <a:ext cx="12024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Engineers</a:t>
            </a:r>
            <a:endParaRPr lang="en-GB" sz="1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755829" y="3214856"/>
            <a:ext cx="12478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 Developers</a:t>
            </a:r>
            <a:endParaRPr lang="en-GB" sz="1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08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Flight Knowledge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Flight Phases</a:t>
            </a:r>
            <a:endParaRPr lang="en-GB" dirty="0"/>
          </a:p>
        </p:txBody>
      </p:sp>
      <p:sp>
        <p:nvSpPr>
          <p:cNvPr id="4" name="AutoShape 2" descr="Image result for flight phase diagram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7" name="Picture 3" descr="C:\Users\nguyenm\Desktop\ped_phase_of_flight_arc_ped_figur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1879600"/>
            <a:ext cx="8126413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82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Flight Knowledge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Planned path vs Actual path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302" y="1516303"/>
            <a:ext cx="5997844" cy="4158505"/>
          </a:xfrm>
          <a:prstGeom prst="rect">
            <a:avLst/>
          </a:prstGeom>
          <a:ln w="38100">
            <a:solidFill>
              <a:srgbClr val="0033CC"/>
            </a:solidFill>
          </a:ln>
        </p:spPr>
      </p:pic>
      <p:cxnSp>
        <p:nvCxnSpPr>
          <p:cNvPr id="6" name="Straight Arrow Connector 5"/>
          <p:cNvCxnSpPr/>
          <p:nvPr/>
        </p:nvCxnSpPr>
        <p:spPr>
          <a:xfrm>
            <a:off x="2386739" y="2789695"/>
            <a:ext cx="4076054" cy="2433234"/>
          </a:xfrm>
          <a:prstGeom prst="straightConnector1">
            <a:avLst/>
          </a:prstGeom>
          <a:ln>
            <a:solidFill>
              <a:schemeClr val="tx2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999281" y="2309247"/>
            <a:ext cx="387458" cy="480448"/>
          </a:xfrm>
          <a:prstGeom prst="straightConnector1">
            <a:avLst/>
          </a:prstGeom>
          <a:ln>
            <a:solidFill>
              <a:srgbClr val="FFC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462793" y="5222929"/>
            <a:ext cx="542441" cy="92989"/>
          </a:xfrm>
          <a:prstGeom prst="straightConnector1">
            <a:avLst/>
          </a:prstGeom>
          <a:ln>
            <a:solidFill>
              <a:schemeClr val="accent4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456130" y="3757034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Cruise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4028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Flight Knowledge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In-flight record data (&gt;1000 signals)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95" y="1519827"/>
            <a:ext cx="6880832" cy="453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475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1.3|1.4|1.7|1.5|1.7|1.5|2.1|1.5|1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1.3|1.4|1.7|1.5|1.7|1.5|2.1|1.5|1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1.4|0.7|1.6|0.7|1.5|0.5|0.1|1.5|1.7|1.3|0.4|1.2|1.5|1|0.7|0.7|1.2|1.4"/>
</p:tagLst>
</file>

<file path=ppt/theme/theme1.xml><?xml version="1.0" encoding="utf-8"?>
<a:theme xmlns:a="http://schemas.openxmlformats.org/drawingml/2006/main" name="Cathay Onsite 2108v1">
  <a:themeElements>
    <a:clrScheme name="RR_final">
      <a:dk1>
        <a:srgbClr val="004990"/>
      </a:dk1>
      <a:lt1>
        <a:sysClr val="window" lastClr="FFFFFF"/>
      </a:lt1>
      <a:dk2>
        <a:srgbClr val="004990"/>
      </a:dk2>
      <a:lt2>
        <a:srgbClr val="FFFFFF"/>
      </a:lt2>
      <a:accent1>
        <a:srgbClr val="246987"/>
      </a:accent1>
      <a:accent2>
        <a:srgbClr val="00AFD5"/>
      </a:accent2>
      <a:accent3>
        <a:srgbClr val="CDDC38"/>
      </a:accent3>
      <a:accent4>
        <a:srgbClr val="00A300"/>
      </a:accent4>
      <a:accent5>
        <a:srgbClr val="FFA300"/>
      </a:accent5>
      <a:accent6>
        <a:srgbClr val="74306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40652E744B944E81BB0EB7919DF3B7" ma:contentTypeVersion="0" ma:contentTypeDescription="Create a new document." ma:contentTypeScope="" ma:versionID="aefae5c62ed45bbfe526cde080d26fd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6081D0-313C-45A5-A10D-C7ED09F53F2E}">
  <ds:schemaRefs>
    <ds:schemaRef ds:uri="http://purl.org/dc/elements/1.1/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F293848-7018-41E5-AAEE-DB76668BD07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B519898-A36F-4C48-ABE6-145CCBA59A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25292</TotalTime>
  <Words>1268</Words>
  <Application>Microsoft Office PowerPoint</Application>
  <PresentationFormat>On-screen Show (4:3)</PresentationFormat>
  <Paragraphs>282</Paragraphs>
  <Slides>27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Cathay Onsite 2108v1</vt:lpstr>
      <vt:lpstr>PowerPoint Presentation</vt:lpstr>
      <vt:lpstr>Decades of experience  turning data into insight</vt:lpstr>
      <vt:lpstr>PowerPoint Presentation</vt:lpstr>
      <vt:lpstr>PowerPoint Presentation</vt:lpstr>
      <vt:lpstr>PowerPoint Presentation</vt:lpstr>
      <vt:lpstr>PowerPoint Presentation</vt:lpstr>
      <vt:lpstr>Flight Knowledge</vt:lpstr>
      <vt:lpstr>Flight Knowledge</vt:lpstr>
      <vt:lpstr>Flight Knowledge</vt:lpstr>
      <vt:lpstr>Use Cases</vt:lpstr>
      <vt:lpstr>Fuel Efficiency Analysis</vt:lpstr>
      <vt:lpstr>Fuel Efficiency – Multi-flight Analysis</vt:lpstr>
      <vt:lpstr>Insights – Take-off</vt:lpstr>
      <vt:lpstr>Insights – Descend</vt:lpstr>
      <vt:lpstr>Reflecting Points</vt:lpstr>
      <vt:lpstr>Use Cases</vt:lpstr>
      <vt:lpstr>Problem Description</vt:lpstr>
      <vt:lpstr>Design Flow</vt:lpstr>
      <vt:lpstr>Feature Importance by Altitude</vt:lpstr>
      <vt:lpstr>Co-violation Network for Hard Landings</vt:lpstr>
      <vt:lpstr>Identification of Emerging Groups </vt:lpstr>
      <vt:lpstr>Use Cases</vt:lpstr>
      <vt:lpstr>Data Sources per Aircraft per Failure</vt:lpstr>
      <vt:lpstr>Metrics (1) - Labelling</vt:lpstr>
      <vt:lpstr>Metrics (2) – Model Evaluation</vt:lpstr>
      <vt:lpstr>PowerPoint Presentation</vt:lpstr>
      <vt:lpstr>Model-tuning Prioritization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VisiumFUEL Webinar</dc:title>
  <dc:creator>James Austin</dc:creator>
  <cp:lastModifiedBy>Nguyen, Minh</cp:lastModifiedBy>
  <cp:revision>1264</cp:revision>
  <cp:lastPrinted>2016-10-26T16:49:05Z</cp:lastPrinted>
  <dcterms:created xsi:type="dcterms:W3CDTF">2006-08-16T00:00:00Z</dcterms:created>
  <dcterms:modified xsi:type="dcterms:W3CDTF">2019-08-28T12:50:58Z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0x010100C940652E744B944E81BB0EB7919DF3B7</vt:lpwstr>
  </property>
</Properties>
</file>